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46"/>
  </p:notesMasterIdLst>
  <p:sldIdLst>
    <p:sldId id="256" r:id="rId2"/>
    <p:sldId id="428" r:id="rId3"/>
    <p:sldId id="258" r:id="rId4"/>
    <p:sldId id="259" r:id="rId5"/>
    <p:sldId id="260" r:id="rId6"/>
    <p:sldId id="261" r:id="rId7"/>
    <p:sldId id="262" r:id="rId8"/>
    <p:sldId id="263" r:id="rId9"/>
    <p:sldId id="264" r:id="rId10"/>
    <p:sldId id="265" r:id="rId11"/>
    <p:sldId id="266" r:id="rId12"/>
    <p:sldId id="273" r:id="rId13"/>
    <p:sldId id="274" r:id="rId14"/>
    <p:sldId id="275" r:id="rId15"/>
    <p:sldId id="276" r:id="rId16"/>
    <p:sldId id="429" r:id="rId17"/>
    <p:sldId id="277" r:id="rId18"/>
    <p:sldId id="278" r:id="rId19"/>
    <p:sldId id="279" r:id="rId20"/>
    <p:sldId id="430" r:id="rId21"/>
    <p:sldId id="281" r:id="rId22"/>
    <p:sldId id="282" r:id="rId23"/>
    <p:sldId id="284" r:id="rId24"/>
    <p:sldId id="285" r:id="rId25"/>
    <p:sldId id="286" r:id="rId26"/>
    <p:sldId id="287" r:id="rId27"/>
    <p:sldId id="431" r:id="rId28"/>
    <p:sldId id="288" r:id="rId29"/>
    <p:sldId id="289" r:id="rId30"/>
    <p:sldId id="290" r:id="rId31"/>
    <p:sldId id="291" r:id="rId32"/>
    <p:sldId id="292" r:id="rId33"/>
    <p:sldId id="293" r:id="rId34"/>
    <p:sldId id="432"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433" r:id="rId63"/>
    <p:sldId id="322" r:id="rId64"/>
    <p:sldId id="323" r:id="rId65"/>
    <p:sldId id="435" r:id="rId66"/>
    <p:sldId id="434" r:id="rId67"/>
    <p:sldId id="324" r:id="rId68"/>
    <p:sldId id="325" r:id="rId69"/>
    <p:sldId id="440" r:id="rId70"/>
    <p:sldId id="326" r:id="rId71"/>
    <p:sldId id="331" r:id="rId72"/>
    <p:sldId id="332" r:id="rId73"/>
    <p:sldId id="333" r:id="rId74"/>
    <p:sldId id="334" r:id="rId75"/>
    <p:sldId id="335" r:id="rId76"/>
    <p:sldId id="336" r:id="rId77"/>
    <p:sldId id="337" r:id="rId78"/>
    <p:sldId id="338" r:id="rId79"/>
    <p:sldId id="339" r:id="rId80"/>
    <p:sldId id="441"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6" r:id="rId95"/>
    <p:sldId id="436" r:id="rId96"/>
    <p:sldId id="366" r:id="rId97"/>
    <p:sldId id="367" r:id="rId98"/>
    <p:sldId id="368" r:id="rId99"/>
    <p:sldId id="369" r:id="rId100"/>
    <p:sldId id="370" r:id="rId101"/>
    <p:sldId id="371" r:id="rId102"/>
    <p:sldId id="372" r:id="rId103"/>
    <p:sldId id="373" r:id="rId104"/>
    <p:sldId id="374" r:id="rId105"/>
    <p:sldId id="376" r:id="rId106"/>
    <p:sldId id="377" r:id="rId107"/>
    <p:sldId id="378" r:id="rId108"/>
    <p:sldId id="379" r:id="rId109"/>
    <p:sldId id="380" r:id="rId110"/>
    <p:sldId id="381" r:id="rId111"/>
    <p:sldId id="382" r:id="rId112"/>
    <p:sldId id="383" r:id="rId113"/>
    <p:sldId id="384" r:id="rId114"/>
    <p:sldId id="385" r:id="rId115"/>
    <p:sldId id="386" r:id="rId116"/>
    <p:sldId id="387" r:id="rId117"/>
    <p:sldId id="388" r:id="rId118"/>
    <p:sldId id="438" r:id="rId119"/>
    <p:sldId id="389" r:id="rId120"/>
    <p:sldId id="390" r:id="rId121"/>
    <p:sldId id="391" r:id="rId122"/>
    <p:sldId id="392" r:id="rId123"/>
    <p:sldId id="393" r:id="rId124"/>
    <p:sldId id="394" r:id="rId125"/>
    <p:sldId id="395" r:id="rId126"/>
    <p:sldId id="396" r:id="rId127"/>
    <p:sldId id="397" r:id="rId128"/>
    <p:sldId id="398" r:id="rId129"/>
    <p:sldId id="437" r:id="rId130"/>
    <p:sldId id="412" r:id="rId131"/>
    <p:sldId id="413" r:id="rId132"/>
    <p:sldId id="414" r:id="rId133"/>
    <p:sldId id="415" r:id="rId134"/>
    <p:sldId id="416" r:id="rId135"/>
    <p:sldId id="417" r:id="rId136"/>
    <p:sldId id="418" r:id="rId137"/>
    <p:sldId id="419" r:id="rId138"/>
    <p:sldId id="420" r:id="rId139"/>
    <p:sldId id="421" r:id="rId140"/>
    <p:sldId id="422" r:id="rId141"/>
    <p:sldId id="424" r:id="rId142"/>
    <p:sldId id="425" r:id="rId143"/>
    <p:sldId id="426" r:id="rId144"/>
    <p:sldId id="427" r:id="rId145"/>
  </p:sldIdLst>
  <p:sldSz cx="4610100" cy="3460750"/>
  <p:notesSz cx="4610100" cy="34607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1E4D"/>
    <a:srgbClr val="081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86432" autoAdjust="0"/>
  </p:normalViewPr>
  <p:slideViewPr>
    <p:cSldViewPr>
      <p:cViewPr>
        <p:scale>
          <a:sx n="200" d="100"/>
          <a:sy n="200" d="100"/>
        </p:scale>
        <p:origin x="1992" y="61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86" d="100"/>
          <a:sy n="186" d="100"/>
        </p:scale>
        <p:origin x="1353" y="75"/>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342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460375" y="1644650"/>
            <a:ext cx="3689350" cy="1557338"/>
          </a:xfrm>
          <a:prstGeom prst="rect">
            <a:avLst/>
          </a:prstGeom>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460375" y="1644650"/>
            <a:ext cx="3689350" cy="1557338"/>
          </a:xfrm>
          <a:prstGeom prst="rect">
            <a:avLst/>
          </a:prstGeom>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460375" y="1644650"/>
            <a:ext cx="3689350" cy="1557338"/>
          </a:xfrm>
          <a:prstGeom prst="rect">
            <a:avLst/>
          </a:prstGeom>
        </p:spPr>
        <p:txBody>
          <a:bodyPr>
            <a:norm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45758" y="566377"/>
            <a:ext cx="3918585" cy="1204854"/>
          </a:xfrm>
        </p:spPr>
        <p:txBody>
          <a:bodyPr anchor="b"/>
          <a:lstStyle>
            <a:lvl1pPr algn="ctr">
              <a:defRPr sz="3025"/>
            </a:lvl1pPr>
          </a:lstStyle>
          <a:p>
            <a:r>
              <a:rPr lang="zh-CN" altLang="en-US"/>
              <a:t>单击此处编辑母版标题样式</a:t>
            </a:r>
            <a:endParaRPr lang="en-US" dirty="0"/>
          </a:p>
        </p:txBody>
      </p:sp>
      <p:sp>
        <p:nvSpPr>
          <p:cNvPr id="3" name="Subtitle 2"/>
          <p:cNvSpPr>
            <a:spLocks noGrp="1"/>
          </p:cNvSpPr>
          <p:nvPr>
            <p:ph type="subTitle" idx="1"/>
          </p:nvPr>
        </p:nvSpPr>
        <p:spPr>
          <a:xfrm>
            <a:off x="576263" y="1817695"/>
            <a:ext cx="3457575" cy="835547"/>
          </a:xfrm>
        </p:spPr>
        <p:txBody>
          <a:bodyPr/>
          <a:lstStyle>
            <a:lvl1pPr marL="0" indent="0" algn="ctr">
              <a:buNone/>
              <a:defRPr sz="1210"/>
            </a:lvl1pPr>
            <a:lvl2pPr marL="230520" indent="0" algn="ctr">
              <a:buNone/>
              <a:defRPr sz="1008"/>
            </a:lvl2pPr>
            <a:lvl3pPr marL="461040" indent="0" algn="ctr">
              <a:buNone/>
              <a:defRPr sz="908"/>
            </a:lvl3pPr>
            <a:lvl4pPr marL="691561" indent="0" algn="ctr">
              <a:buNone/>
              <a:defRPr sz="807"/>
            </a:lvl4pPr>
            <a:lvl5pPr marL="922081" indent="0" algn="ctr">
              <a:buNone/>
              <a:defRPr sz="807"/>
            </a:lvl5pPr>
            <a:lvl6pPr marL="1152601" indent="0" algn="ctr">
              <a:buNone/>
              <a:defRPr sz="807"/>
            </a:lvl6pPr>
            <a:lvl7pPr marL="1383121" indent="0" algn="ctr">
              <a:buNone/>
              <a:defRPr sz="807"/>
            </a:lvl7pPr>
            <a:lvl8pPr marL="1613642" indent="0" algn="ctr">
              <a:buNone/>
              <a:defRPr sz="807"/>
            </a:lvl8pPr>
            <a:lvl9pPr marL="1844162" indent="0" algn="ctr">
              <a:buNone/>
              <a:defRPr sz="80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18FD378-3110-405F-A99C-77F1476CAE73}" type="datetime1">
              <a:rPr lang="en-US" altLang="zh-CN" smtClean="0"/>
              <a:t>10/20/2018</a:t>
            </a:fld>
            <a:endParaRPr 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648114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DE07D2-70ED-4C52-A2F6-E3DE92D362C7}" type="datetime1">
              <a:rPr lang="en-US" altLang="zh-CN" smtClean="0"/>
              <a:t>10/20/2018</a:t>
            </a:fld>
            <a:endParaRPr 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185691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99103" y="184253"/>
            <a:ext cx="994053" cy="2932826"/>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16945" y="184253"/>
            <a:ext cx="2924532" cy="2932826"/>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10EA9A4-56CF-4442-946A-DAD7BFD10C53}" type="datetime1">
              <a:rPr lang="en-US" altLang="zh-CN" smtClean="0"/>
              <a:t>10/20/2018</a:t>
            </a:fld>
            <a:endParaRPr 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2438615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subTitle" idx="4"/>
          </p:nvPr>
        </p:nvSpPr>
        <p:spPr>
          <a:xfrm>
            <a:off x="691515" y="1938020"/>
            <a:ext cx="3227069"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rot="5400000">
            <a:off x="3141746" y="1646847"/>
            <a:ext cx="1947767" cy="115283"/>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rot="5400000">
            <a:off x="3778494" y="922905"/>
            <a:ext cx="499886" cy="115282"/>
          </a:xfrm>
          <a:prstGeom prst="rect">
            <a:avLst/>
          </a:prstGeom>
        </p:spPr>
        <p:txBody>
          <a:bodyPr lIns="0" tIns="0" rIns="0" bIns="0"/>
          <a:lstStyle>
            <a:lvl1pPr algn="l">
              <a:defRPr>
                <a:solidFill>
                  <a:schemeClr val="tx1">
                    <a:tint val="75000"/>
                  </a:schemeClr>
                </a:solidFill>
              </a:defRPr>
            </a:lvl1pPr>
          </a:lstStyle>
          <a:p>
            <a:fld id="{05805EF3-D45C-48F5-9974-11FE4D486A43}" type="datetime1">
              <a:rPr lang="en-US" altLang="zh-CN" smtClean="0"/>
              <a:t>10/20/2018</a:t>
            </a:fld>
            <a:endParaRPr lang="en-US"/>
          </a:p>
        </p:txBody>
      </p:sp>
      <p:sp>
        <p:nvSpPr>
          <p:cNvPr id="6" name="Holder 6"/>
          <p:cNvSpPr>
            <a:spLocks noGrp="1"/>
          </p:cNvSpPr>
          <p:nvPr>
            <p:ph type="sldNum" sz="quarter" idx="7"/>
          </p:nvPr>
        </p:nvSpPr>
        <p:spPr>
          <a:xfrm>
            <a:off x="3915576" y="149237"/>
            <a:ext cx="317027" cy="387398"/>
          </a:xfrm>
          <a:prstGeom prst="rect">
            <a:avLst/>
          </a:prstGeom>
        </p:spPr>
        <p:txBody>
          <a:bodyPr lIns="0" tIns="0" rIns="0" bIns="0"/>
          <a:lstStyle>
            <a:lvl1pPr>
              <a:defRPr sz="600" b="0" i="0">
                <a:solidFill>
                  <a:schemeClr val="bg1"/>
                </a:solidFill>
                <a:latin typeface="Arial"/>
                <a:cs typeface="Arial"/>
              </a:defRPr>
            </a:lvl1pPr>
          </a:lstStyle>
          <a:p>
            <a:pPr marL="106045">
              <a:lnSpc>
                <a:spcPct val="100000"/>
              </a:lnSpc>
            </a:pPr>
            <a:fld id="{81D60167-4931-47E6-BA6A-407CBD079E47}" type="slidenum">
              <a:rPr spc="-20" dirty="0"/>
              <a:t>‹#›</a:t>
            </a:fld>
            <a:r>
              <a:rPr spc="-65" dirty="0"/>
              <a:t> </a:t>
            </a:r>
            <a:r>
              <a:rPr spc="150" dirty="0"/>
              <a:t>/</a:t>
            </a:r>
            <a:r>
              <a:rPr spc="-65" dirty="0"/>
              <a:t> </a:t>
            </a:r>
            <a:r>
              <a:rPr spc="-20" dirty="0"/>
              <a:t>187</a:t>
            </a:r>
          </a:p>
        </p:txBody>
      </p:sp>
    </p:spTree>
    <p:extLst>
      <p:ext uri="{BB962C8B-B14F-4D97-AF65-F5344CB8AC3E}">
        <p14:creationId xmlns:p14="http://schemas.microsoft.com/office/powerpoint/2010/main" val="643896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rot="5400000">
            <a:off x="3141746" y="1646847"/>
            <a:ext cx="1947767" cy="115283"/>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rot="5400000">
            <a:off x="3778494" y="922905"/>
            <a:ext cx="499886" cy="115282"/>
          </a:xfrm>
          <a:prstGeom prst="rect">
            <a:avLst/>
          </a:prstGeom>
        </p:spPr>
        <p:txBody>
          <a:bodyPr lIns="0" tIns="0" rIns="0" bIns="0"/>
          <a:lstStyle>
            <a:lvl1pPr algn="l">
              <a:defRPr>
                <a:solidFill>
                  <a:schemeClr val="tx1">
                    <a:tint val="75000"/>
                  </a:schemeClr>
                </a:solidFill>
              </a:defRPr>
            </a:lvl1pPr>
          </a:lstStyle>
          <a:p>
            <a:fld id="{A3EEF01E-8B85-4BAC-9704-7D9C7086F371}" type="datetime1">
              <a:rPr lang="en-US" altLang="zh-CN" smtClean="0"/>
              <a:t>10/20/2018</a:t>
            </a:fld>
            <a:endParaRPr lang="en-US"/>
          </a:p>
        </p:txBody>
      </p:sp>
      <p:sp>
        <p:nvSpPr>
          <p:cNvPr id="4" name="Holder 4"/>
          <p:cNvSpPr>
            <a:spLocks noGrp="1"/>
          </p:cNvSpPr>
          <p:nvPr>
            <p:ph type="sldNum" sz="quarter" idx="7"/>
          </p:nvPr>
        </p:nvSpPr>
        <p:spPr>
          <a:xfrm>
            <a:off x="3915576" y="149237"/>
            <a:ext cx="317027" cy="387398"/>
          </a:xfrm>
          <a:prstGeom prst="rect">
            <a:avLst/>
          </a:prstGeom>
        </p:spPr>
        <p:txBody>
          <a:bodyPr lIns="0" tIns="0" rIns="0" bIns="0"/>
          <a:lstStyle>
            <a:lvl1pPr>
              <a:defRPr sz="600" b="0" i="0">
                <a:solidFill>
                  <a:schemeClr val="bg1"/>
                </a:solidFill>
                <a:latin typeface="Arial"/>
                <a:cs typeface="Arial"/>
              </a:defRPr>
            </a:lvl1pPr>
          </a:lstStyle>
          <a:p>
            <a:pPr marL="106045">
              <a:lnSpc>
                <a:spcPct val="100000"/>
              </a:lnSpc>
            </a:pPr>
            <a:fld id="{81D60167-4931-47E6-BA6A-407CBD079E47}" type="slidenum">
              <a:rPr spc="-20" dirty="0"/>
              <a:t>‹#›</a:t>
            </a:fld>
            <a:r>
              <a:rPr spc="-65" dirty="0"/>
              <a:t> </a:t>
            </a:r>
            <a:r>
              <a:rPr spc="150" dirty="0"/>
              <a:t>/</a:t>
            </a:r>
            <a:r>
              <a:rPr spc="-65" dirty="0"/>
              <a:t> </a:t>
            </a:r>
            <a:r>
              <a:rPr spc="-20" dirty="0"/>
              <a:t>187</a:t>
            </a:r>
          </a:p>
        </p:txBody>
      </p:sp>
    </p:spTree>
    <p:extLst>
      <p:ext uri="{BB962C8B-B14F-4D97-AF65-F5344CB8AC3E}">
        <p14:creationId xmlns:p14="http://schemas.microsoft.com/office/powerpoint/2010/main" val="3391695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36347" y="168545"/>
            <a:ext cx="4337405" cy="215444"/>
          </a:xfrm>
          <a:prstGeom prst="rect">
            <a:avLst/>
          </a:prstGeom>
        </p:spPr>
        <p:txBody>
          <a:bodyPr lIns="0" tIns="0" rIns="0" bIns="0"/>
          <a:lstStyle>
            <a:lvl1pPr>
              <a:defRPr sz="1400" b="1" i="0">
                <a:solidFill>
                  <a:schemeClr val="bg1"/>
                </a:solidFill>
                <a:latin typeface="Arial" panose="020B0604020202020204" pitchFamily="34" charset="0"/>
                <a:cs typeface="Arial" panose="020B0604020202020204" pitchFamily="34" charset="0"/>
              </a:defRPr>
            </a:lvl1pPr>
          </a:lstStyle>
          <a:p>
            <a:endParaRPr dirty="0"/>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490998" y="710280"/>
            <a:ext cx="1649095" cy="1827530"/>
          </a:xfrm>
          <a:prstGeom prst="rect">
            <a:avLst/>
          </a:prstGeom>
        </p:spPr>
        <p:txBody>
          <a:bodyPr wrap="square" lIns="0" tIns="0" rIns="0" bIns="0">
            <a:spAutoFit/>
          </a:bodyPr>
          <a:lstStyle>
            <a:lvl1pPr>
              <a:defRPr sz="700" b="0" i="0">
                <a:solidFill>
                  <a:schemeClr val="bg1"/>
                </a:solidFill>
                <a:latin typeface="Arial"/>
                <a:cs typeface="Arial"/>
              </a:defRPr>
            </a:lvl1pPr>
          </a:lstStyle>
          <a:p>
            <a:endParaRPr/>
          </a:p>
        </p:txBody>
      </p:sp>
      <p:sp>
        <p:nvSpPr>
          <p:cNvPr id="5" name="Holder 5"/>
          <p:cNvSpPr>
            <a:spLocks noGrp="1"/>
          </p:cNvSpPr>
          <p:nvPr>
            <p:ph type="ftr" sz="quarter" idx="5"/>
          </p:nvPr>
        </p:nvSpPr>
        <p:spPr>
          <a:xfrm rot="5400000">
            <a:off x="3141746" y="1646847"/>
            <a:ext cx="1947767" cy="115283"/>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rot="5400000">
            <a:off x="3778494" y="922905"/>
            <a:ext cx="499886" cy="115282"/>
          </a:xfrm>
          <a:prstGeom prst="rect">
            <a:avLst/>
          </a:prstGeom>
        </p:spPr>
        <p:txBody>
          <a:bodyPr lIns="0" tIns="0" rIns="0" bIns="0"/>
          <a:lstStyle>
            <a:lvl1pPr algn="l">
              <a:defRPr>
                <a:solidFill>
                  <a:schemeClr val="tx1">
                    <a:tint val="75000"/>
                  </a:schemeClr>
                </a:solidFill>
              </a:defRPr>
            </a:lvl1pPr>
          </a:lstStyle>
          <a:p>
            <a:fld id="{CFD612FB-6292-4F27-8715-68805D535BB8}" type="datetime1">
              <a:rPr lang="en-US" altLang="zh-CN" smtClean="0"/>
              <a:t>10/20/2018</a:t>
            </a:fld>
            <a:endParaRPr lang="en-US"/>
          </a:p>
        </p:txBody>
      </p:sp>
      <p:sp>
        <p:nvSpPr>
          <p:cNvPr id="7" name="Holder 7"/>
          <p:cNvSpPr>
            <a:spLocks noGrp="1"/>
          </p:cNvSpPr>
          <p:nvPr>
            <p:ph type="sldNum" sz="quarter" idx="7"/>
          </p:nvPr>
        </p:nvSpPr>
        <p:spPr>
          <a:xfrm>
            <a:off x="3915576" y="149237"/>
            <a:ext cx="317027" cy="387398"/>
          </a:xfrm>
          <a:prstGeom prst="rect">
            <a:avLst/>
          </a:prstGeom>
        </p:spPr>
        <p:txBody>
          <a:bodyPr lIns="0" tIns="0" rIns="0" bIns="0"/>
          <a:lstStyle>
            <a:lvl1pPr>
              <a:defRPr sz="600" b="0" i="0">
                <a:solidFill>
                  <a:schemeClr val="bg1"/>
                </a:solidFill>
                <a:latin typeface="Arial"/>
                <a:cs typeface="Arial"/>
              </a:defRPr>
            </a:lvl1pPr>
          </a:lstStyle>
          <a:p>
            <a:pPr marL="106045">
              <a:lnSpc>
                <a:spcPct val="100000"/>
              </a:lnSpc>
            </a:pPr>
            <a:fld id="{81D60167-4931-47E6-BA6A-407CBD079E47}" type="slidenum">
              <a:rPr spc="-20" dirty="0"/>
              <a:t>‹#›</a:t>
            </a:fld>
            <a:r>
              <a:rPr spc="-65" dirty="0"/>
              <a:t> </a:t>
            </a:r>
            <a:r>
              <a:rPr spc="150" dirty="0"/>
              <a:t>/</a:t>
            </a:r>
            <a:r>
              <a:rPr spc="-65" dirty="0"/>
              <a:t> </a:t>
            </a:r>
            <a:r>
              <a:rPr spc="-20" dirty="0"/>
              <a:t>187</a:t>
            </a:r>
          </a:p>
        </p:txBody>
      </p:sp>
    </p:spTree>
    <p:extLst>
      <p:ext uri="{BB962C8B-B14F-4D97-AF65-F5344CB8AC3E}">
        <p14:creationId xmlns:p14="http://schemas.microsoft.com/office/powerpoint/2010/main" val="926745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600"/>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724D437-0AD4-4BD1-99B2-092C46D257F8}" type="datetime1">
              <a:rPr lang="en-US" altLang="zh-CN" smtClean="0"/>
              <a:t>10/20/2018</a:t>
            </a:fld>
            <a:endParaRPr 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309658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14544" y="862785"/>
            <a:ext cx="3976211" cy="1439576"/>
          </a:xfrm>
        </p:spPr>
        <p:txBody>
          <a:bodyPr anchor="b"/>
          <a:lstStyle>
            <a:lvl1pPr>
              <a:defRPr sz="3025"/>
            </a:lvl1pPr>
          </a:lstStyle>
          <a:p>
            <a:r>
              <a:rPr lang="zh-CN" altLang="en-US"/>
              <a:t>单击此处编辑母版标题样式</a:t>
            </a:r>
            <a:endParaRPr lang="en-US" dirty="0"/>
          </a:p>
        </p:txBody>
      </p:sp>
      <p:sp>
        <p:nvSpPr>
          <p:cNvPr id="3" name="Text Placeholder 2"/>
          <p:cNvSpPr>
            <a:spLocks noGrp="1"/>
          </p:cNvSpPr>
          <p:nvPr>
            <p:ph type="body" idx="1"/>
          </p:nvPr>
        </p:nvSpPr>
        <p:spPr>
          <a:xfrm>
            <a:off x="314544" y="2315980"/>
            <a:ext cx="3976211" cy="757039"/>
          </a:xfrm>
        </p:spPr>
        <p:txBody>
          <a:bodyPr/>
          <a:lstStyle>
            <a:lvl1pPr marL="0" indent="0">
              <a:buNone/>
              <a:defRPr sz="1210">
                <a:solidFill>
                  <a:schemeClr val="tx1"/>
                </a:solidFill>
              </a:defRPr>
            </a:lvl1pPr>
            <a:lvl2pPr marL="230520" indent="0">
              <a:buNone/>
              <a:defRPr sz="1008">
                <a:solidFill>
                  <a:schemeClr val="tx1">
                    <a:tint val="75000"/>
                  </a:schemeClr>
                </a:solidFill>
              </a:defRPr>
            </a:lvl2pPr>
            <a:lvl3pPr marL="461040" indent="0">
              <a:buNone/>
              <a:defRPr sz="908">
                <a:solidFill>
                  <a:schemeClr val="tx1">
                    <a:tint val="75000"/>
                  </a:schemeClr>
                </a:solidFill>
              </a:defRPr>
            </a:lvl3pPr>
            <a:lvl4pPr marL="691561" indent="0">
              <a:buNone/>
              <a:defRPr sz="807">
                <a:solidFill>
                  <a:schemeClr val="tx1">
                    <a:tint val="75000"/>
                  </a:schemeClr>
                </a:solidFill>
              </a:defRPr>
            </a:lvl4pPr>
            <a:lvl5pPr marL="922081" indent="0">
              <a:buNone/>
              <a:defRPr sz="807">
                <a:solidFill>
                  <a:schemeClr val="tx1">
                    <a:tint val="75000"/>
                  </a:schemeClr>
                </a:solidFill>
              </a:defRPr>
            </a:lvl5pPr>
            <a:lvl6pPr marL="1152601" indent="0">
              <a:buNone/>
              <a:defRPr sz="807">
                <a:solidFill>
                  <a:schemeClr val="tx1">
                    <a:tint val="75000"/>
                  </a:schemeClr>
                </a:solidFill>
              </a:defRPr>
            </a:lvl6pPr>
            <a:lvl7pPr marL="1383121" indent="0">
              <a:buNone/>
              <a:defRPr sz="807">
                <a:solidFill>
                  <a:schemeClr val="tx1">
                    <a:tint val="75000"/>
                  </a:schemeClr>
                </a:solidFill>
              </a:defRPr>
            </a:lvl7pPr>
            <a:lvl8pPr marL="1613642" indent="0">
              <a:buNone/>
              <a:defRPr sz="807">
                <a:solidFill>
                  <a:schemeClr val="tx1">
                    <a:tint val="75000"/>
                  </a:schemeClr>
                </a:solidFill>
              </a:defRPr>
            </a:lvl8pPr>
            <a:lvl9pPr marL="1844162" indent="0">
              <a:buNone/>
              <a:defRPr sz="807">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42E158C-DF6B-47C6-942F-3019E0C0FD9B}" type="datetime1">
              <a:rPr lang="en-US" altLang="zh-CN" smtClean="0"/>
              <a:t>10/20/2018</a:t>
            </a:fld>
            <a:endParaRPr 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3837099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16944" y="921265"/>
            <a:ext cx="1959293" cy="219581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2333863" y="921265"/>
            <a:ext cx="1959293" cy="219581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C6EB6F1-0891-4AA3-85F5-90B81E0F5439}" type="datetime1">
              <a:rPr lang="en-US" altLang="zh-CN" smtClean="0"/>
              <a:t>10/20/2018</a:t>
            </a:fld>
            <a:endParaRPr 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292194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17545" y="184254"/>
            <a:ext cx="3976211" cy="66891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17545" y="848365"/>
            <a:ext cx="1950288" cy="415770"/>
          </a:xfrm>
        </p:spPr>
        <p:txBody>
          <a:bodyPr anchor="b"/>
          <a:lstStyle>
            <a:lvl1pPr marL="0" indent="0">
              <a:buNone/>
              <a:defRPr sz="1210" b="1"/>
            </a:lvl1pPr>
            <a:lvl2pPr marL="230520" indent="0">
              <a:buNone/>
              <a:defRPr sz="1008" b="1"/>
            </a:lvl2pPr>
            <a:lvl3pPr marL="461040" indent="0">
              <a:buNone/>
              <a:defRPr sz="908" b="1"/>
            </a:lvl3pPr>
            <a:lvl4pPr marL="691561" indent="0">
              <a:buNone/>
              <a:defRPr sz="807" b="1"/>
            </a:lvl4pPr>
            <a:lvl5pPr marL="922081" indent="0">
              <a:buNone/>
              <a:defRPr sz="807" b="1"/>
            </a:lvl5pPr>
            <a:lvl6pPr marL="1152601" indent="0">
              <a:buNone/>
              <a:defRPr sz="807" b="1"/>
            </a:lvl6pPr>
            <a:lvl7pPr marL="1383121" indent="0">
              <a:buNone/>
              <a:defRPr sz="807" b="1"/>
            </a:lvl7pPr>
            <a:lvl8pPr marL="1613642" indent="0">
              <a:buNone/>
              <a:defRPr sz="807" b="1"/>
            </a:lvl8pPr>
            <a:lvl9pPr marL="1844162" indent="0">
              <a:buNone/>
              <a:defRPr sz="807" b="1"/>
            </a:lvl9pPr>
          </a:lstStyle>
          <a:p>
            <a:pPr lvl="0"/>
            <a:r>
              <a:rPr lang="zh-CN" altLang="en-US"/>
              <a:t>编辑母版文本样式</a:t>
            </a:r>
          </a:p>
        </p:txBody>
      </p:sp>
      <p:sp>
        <p:nvSpPr>
          <p:cNvPr id="4" name="Content Placeholder 3"/>
          <p:cNvSpPr>
            <a:spLocks noGrp="1"/>
          </p:cNvSpPr>
          <p:nvPr>
            <p:ph sz="half" idx="2"/>
          </p:nvPr>
        </p:nvSpPr>
        <p:spPr>
          <a:xfrm>
            <a:off x="317545" y="1264135"/>
            <a:ext cx="1950288" cy="185935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2333863" y="848365"/>
            <a:ext cx="1959893" cy="415770"/>
          </a:xfrm>
        </p:spPr>
        <p:txBody>
          <a:bodyPr anchor="b"/>
          <a:lstStyle>
            <a:lvl1pPr marL="0" indent="0">
              <a:buNone/>
              <a:defRPr sz="1210" b="1"/>
            </a:lvl1pPr>
            <a:lvl2pPr marL="230520" indent="0">
              <a:buNone/>
              <a:defRPr sz="1008" b="1"/>
            </a:lvl2pPr>
            <a:lvl3pPr marL="461040" indent="0">
              <a:buNone/>
              <a:defRPr sz="908" b="1"/>
            </a:lvl3pPr>
            <a:lvl4pPr marL="691561" indent="0">
              <a:buNone/>
              <a:defRPr sz="807" b="1"/>
            </a:lvl4pPr>
            <a:lvl5pPr marL="922081" indent="0">
              <a:buNone/>
              <a:defRPr sz="807" b="1"/>
            </a:lvl5pPr>
            <a:lvl6pPr marL="1152601" indent="0">
              <a:buNone/>
              <a:defRPr sz="807" b="1"/>
            </a:lvl6pPr>
            <a:lvl7pPr marL="1383121" indent="0">
              <a:buNone/>
              <a:defRPr sz="807" b="1"/>
            </a:lvl7pPr>
            <a:lvl8pPr marL="1613642" indent="0">
              <a:buNone/>
              <a:defRPr sz="807" b="1"/>
            </a:lvl8pPr>
            <a:lvl9pPr marL="1844162" indent="0">
              <a:buNone/>
              <a:defRPr sz="807" b="1"/>
            </a:lvl9pPr>
          </a:lstStyle>
          <a:p>
            <a:pPr lvl="0"/>
            <a:r>
              <a:rPr lang="zh-CN" altLang="en-US"/>
              <a:t>编辑母版文本样式</a:t>
            </a:r>
          </a:p>
        </p:txBody>
      </p:sp>
      <p:sp>
        <p:nvSpPr>
          <p:cNvPr id="6" name="Content Placeholder 5"/>
          <p:cNvSpPr>
            <a:spLocks noGrp="1"/>
          </p:cNvSpPr>
          <p:nvPr>
            <p:ph sz="quarter" idx="4"/>
          </p:nvPr>
        </p:nvSpPr>
        <p:spPr>
          <a:xfrm>
            <a:off x="2333863" y="1264135"/>
            <a:ext cx="1959893" cy="185935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F9A372-FB48-4E4C-8D58-23BA7B6516CC}" type="datetime1">
              <a:rPr lang="en-US" altLang="zh-CN" smtClean="0"/>
              <a:t>10/20/2018</a:t>
            </a:fld>
            <a:endParaRPr lang="en-US"/>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1822136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B7270F7-07F7-4862-B133-01ED277ECE51}" type="datetime1">
              <a:rPr lang="en-US" altLang="zh-CN" smtClean="0"/>
              <a:t>10/20/2018</a:t>
            </a:fld>
            <a:endParaRPr lang="en-US"/>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4104387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5AD8C-E9A4-409A-8AC9-8083EEF97469}" type="datetime1">
              <a:rPr lang="en-US" altLang="zh-CN" smtClean="0"/>
              <a:t>10/20/2018</a:t>
            </a:fld>
            <a:endParaRPr lang="en-US"/>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293355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17545" y="230717"/>
            <a:ext cx="1486877" cy="807508"/>
          </a:xfrm>
        </p:spPr>
        <p:txBody>
          <a:bodyPr anchor="b"/>
          <a:lstStyle>
            <a:lvl1pPr>
              <a:defRPr sz="1613"/>
            </a:lvl1pPr>
          </a:lstStyle>
          <a:p>
            <a:r>
              <a:rPr lang="zh-CN" altLang="en-US"/>
              <a:t>单击此处编辑母版标题样式</a:t>
            </a:r>
            <a:endParaRPr lang="en-US" dirty="0"/>
          </a:p>
        </p:txBody>
      </p:sp>
      <p:sp>
        <p:nvSpPr>
          <p:cNvPr id="3" name="Content Placeholder 2"/>
          <p:cNvSpPr>
            <a:spLocks noGrp="1"/>
          </p:cNvSpPr>
          <p:nvPr>
            <p:ph idx="1"/>
          </p:nvPr>
        </p:nvSpPr>
        <p:spPr>
          <a:xfrm>
            <a:off x="1959893" y="498284"/>
            <a:ext cx="2333863" cy="2459376"/>
          </a:xfrm>
        </p:spPr>
        <p:txBody>
          <a:bodyPr/>
          <a:lstStyle>
            <a:lvl1pPr>
              <a:defRPr sz="1613"/>
            </a:lvl1pPr>
            <a:lvl2pPr>
              <a:defRPr sz="1412"/>
            </a:lvl2pPr>
            <a:lvl3pPr>
              <a:defRPr sz="1210"/>
            </a:lvl3pPr>
            <a:lvl4pPr>
              <a:defRPr sz="1008"/>
            </a:lvl4pPr>
            <a:lvl5pPr>
              <a:defRPr sz="1008"/>
            </a:lvl5pPr>
            <a:lvl6pPr>
              <a:defRPr sz="1008"/>
            </a:lvl6pPr>
            <a:lvl7pPr>
              <a:defRPr sz="1008"/>
            </a:lvl7pPr>
            <a:lvl8pPr>
              <a:defRPr sz="1008"/>
            </a:lvl8pPr>
            <a:lvl9pPr>
              <a:defRPr sz="1008"/>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17545" y="1038225"/>
            <a:ext cx="1486877" cy="1923440"/>
          </a:xfrm>
        </p:spPr>
        <p:txBody>
          <a:bodyPr/>
          <a:lstStyle>
            <a:lvl1pPr marL="0" indent="0">
              <a:buNone/>
              <a:defRPr sz="807"/>
            </a:lvl1pPr>
            <a:lvl2pPr marL="230520" indent="0">
              <a:buNone/>
              <a:defRPr sz="706"/>
            </a:lvl2pPr>
            <a:lvl3pPr marL="461040" indent="0">
              <a:buNone/>
              <a:defRPr sz="605"/>
            </a:lvl3pPr>
            <a:lvl4pPr marL="691561" indent="0">
              <a:buNone/>
              <a:defRPr sz="504"/>
            </a:lvl4pPr>
            <a:lvl5pPr marL="922081" indent="0">
              <a:buNone/>
              <a:defRPr sz="504"/>
            </a:lvl5pPr>
            <a:lvl6pPr marL="1152601" indent="0">
              <a:buNone/>
              <a:defRPr sz="504"/>
            </a:lvl6pPr>
            <a:lvl7pPr marL="1383121" indent="0">
              <a:buNone/>
              <a:defRPr sz="504"/>
            </a:lvl7pPr>
            <a:lvl8pPr marL="1613642" indent="0">
              <a:buNone/>
              <a:defRPr sz="504"/>
            </a:lvl8pPr>
            <a:lvl9pPr marL="1844162" indent="0">
              <a:buNone/>
              <a:defRPr sz="504"/>
            </a:lvl9pPr>
          </a:lstStyle>
          <a:p>
            <a:pPr lvl="0"/>
            <a:r>
              <a:rPr lang="zh-CN" altLang="en-US"/>
              <a:t>编辑母版文本样式</a:t>
            </a:r>
          </a:p>
        </p:txBody>
      </p:sp>
      <p:sp>
        <p:nvSpPr>
          <p:cNvPr id="5" name="Date Placeholder 4"/>
          <p:cNvSpPr>
            <a:spLocks noGrp="1"/>
          </p:cNvSpPr>
          <p:nvPr>
            <p:ph type="dt" sz="half" idx="10"/>
          </p:nvPr>
        </p:nvSpPr>
        <p:spPr/>
        <p:txBody>
          <a:bodyPr/>
          <a:lstStyle/>
          <a:p>
            <a:fld id="{990D0F83-C308-4B1C-A136-5B36DF1A9C65}" type="datetime1">
              <a:rPr lang="en-US" altLang="zh-CN" smtClean="0"/>
              <a:t>10/20/2018</a:t>
            </a:fld>
            <a:endParaRPr 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1939705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17545" y="230717"/>
            <a:ext cx="1486877" cy="807508"/>
          </a:xfrm>
        </p:spPr>
        <p:txBody>
          <a:bodyPr anchor="b"/>
          <a:lstStyle>
            <a:lvl1pPr>
              <a:defRPr sz="1613"/>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59893" y="498284"/>
            <a:ext cx="2333863" cy="2459376"/>
          </a:xfrm>
        </p:spPr>
        <p:txBody>
          <a:bodyPr anchor="t"/>
          <a:lstStyle>
            <a:lvl1pPr marL="0" indent="0">
              <a:buNone/>
              <a:defRPr sz="1613"/>
            </a:lvl1pPr>
            <a:lvl2pPr marL="230520" indent="0">
              <a:buNone/>
              <a:defRPr sz="1412"/>
            </a:lvl2pPr>
            <a:lvl3pPr marL="461040" indent="0">
              <a:buNone/>
              <a:defRPr sz="1210"/>
            </a:lvl3pPr>
            <a:lvl4pPr marL="691561" indent="0">
              <a:buNone/>
              <a:defRPr sz="1008"/>
            </a:lvl4pPr>
            <a:lvl5pPr marL="922081" indent="0">
              <a:buNone/>
              <a:defRPr sz="1008"/>
            </a:lvl5pPr>
            <a:lvl6pPr marL="1152601" indent="0">
              <a:buNone/>
              <a:defRPr sz="1008"/>
            </a:lvl6pPr>
            <a:lvl7pPr marL="1383121" indent="0">
              <a:buNone/>
              <a:defRPr sz="1008"/>
            </a:lvl7pPr>
            <a:lvl8pPr marL="1613642" indent="0">
              <a:buNone/>
              <a:defRPr sz="1008"/>
            </a:lvl8pPr>
            <a:lvl9pPr marL="1844162" indent="0">
              <a:buNone/>
              <a:defRPr sz="1008"/>
            </a:lvl9pPr>
          </a:lstStyle>
          <a:p>
            <a:r>
              <a:rPr lang="zh-CN" altLang="en-US"/>
              <a:t>单击图标添加图片</a:t>
            </a:r>
            <a:endParaRPr lang="en-US" dirty="0"/>
          </a:p>
        </p:txBody>
      </p:sp>
      <p:sp>
        <p:nvSpPr>
          <p:cNvPr id="4" name="Text Placeholder 3"/>
          <p:cNvSpPr>
            <a:spLocks noGrp="1"/>
          </p:cNvSpPr>
          <p:nvPr>
            <p:ph type="body" sz="half" idx="2"/>
          </p:nvPr>
        </p:nvSpPr>
        <p:spPr>
          <a:xfrm>
            <a:off x="317545" y="1038225"/>
            <a:ext cx="1486877" cy="1923440"/>
          </a:xfrm>
        </p:spPr>
        <p:txBody>
          <a:bodyPr/>
          <a:lstStyle>
            <a:lvl1pPr marL="0" indent="0">
              <a:buNone/>
              <a:defRPr sz="807"/>
            </a:lvl1pPr>
            <a:lvl2pPr marL="230520" indent="0">
              <a:buNone/>
              <a:defRPr sz="706"/>
            </a:lvl2pPr>
            <a:lvl3pPr marL="461040" indent="0">
              <a:buNone/>
              <a:defRPr sz="605"/>
            </a:lvl3pPr>
            <a:lvl4pPr marL="691561" indent="0">
              <a:buNone/>
              <a:defRPr sz="504"/>
            </a:lvl4pPr>
            <a:lvl5pPr marL="922081" indent="0">
              <a:buNone/>
              <a:defRPr sz="504"/>
            </a:lvl5pPr>
            <a:lvl6pPr marL="1152601" indent="0">
              <a:buNone/>
              <a:defRPr sz="504"/>
            </a:lvl6pPr>
            <a:lvl7pPr marL="1383121" indent="0">
              <a:buNone/>
              <a:defRPr sz="504"/>
            </a:lvl7pPr>
            <a:lvl8pPr marL="1613642" indent="0">
              <a:buNone/>
              <a:defRPr sz="504"/>
            </a:lvl8pPr>
            <a:lvl9pPr marL="1844162" indent="0">
              <a:buNone/>
              <a:defRPr sz="504"/>
            </a:lvl9pPr>
          </a:lstStyle>
          <a:p>
            <a:pPr lvl="0"/>
            <a:r>
              <a:rPr lang="zh-CN" altLang="en-US"/>
              <a:t>编辑母版文本样式</a:t>
            </a:r>
          </a:p>
        </p:txBody>
      </p:sp>
      <p:sp>
        <p:nvSpPr>
          <p:cNvPr id="5" name="Date Placeholder 4"/>
          <p:cNvSpPr>
            <a:spLocks noGrp="1"/>
          </p:cNvSpPr>
          <p:nvPr>
            <p:ph type="dt" sz="half" idx="10"/>
          </p:nvPr>
        </p:nvSpPr>
        <p:spPr/>
        <p:txBody>
          <a:bodyPr/>
          <a:lstStyle/>
          <a:p>
            <a:fld id="{62780975-D865-43A4-8DFE-9346BACE34C9}" type="datetime1">
              <a:rPr lang="en-US" altLang="zh-CN" smtClean="0"/>
              <a:t>10/20/2018</a:t>
            </a:fld>
            <a:endParaRPr 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pPr marL="106045">
              <a:lnSpc>
                <a:spcPct val="100000"/>
              </a:lnSpc>
            </a:pPr>
            <a:fld id="{81D60167-4931-47E6-BA6A-407CBD079E47}" type="slidenum">
              <a:rPr lang="en-US" altLang="zh-CN" spc="-20" smtClean="0"/>
              <a:t>‹#›</a:t>
            </a:fld>
            <a:r>
              <a:rPr lang="zh-CN" altLang="en-US" spc="-65" dirty="0"/>
              <a:t> </a:t>
            </a:r>
            <a:endParaRPr lang="en-US" altLang="zh-CN" spc="-20" dirty="0"/>
          </a:p>
        </p:txBody>
      </p:sp>
    </p:spTree>
    <p:extLst>
      <p:ext uri="{BB962C8B-B14F-4D97-AF65-F5344CB8AC3E}">
        <p14:creationId xmlns:p14="http://schemas.microsoft.com/office/powerpoint/2010/main" val="2793758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945" y="184254"/>
            <a:ext cx="3976211" cy="32692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316945" y="587375"/>
            <a:ext cx="3976211" cy="2590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316944" y="3207603"/>
            <a:ext cx="1037273" cy="184253"/>
          </a:xfrm>
          <a:prstGeom prst="rect">
            <a:avLst/>
          </a:prstGeom>
        </p:spPr>
        <p:txBody>
          <a:bodyPr vert="horz" lIns="91440" tIns="45720" rIns="91440" bIns="45720" rtlCol="0" anchor="ctr"/>
          <a:lstStyle>
            <a:lvl1pPr algn="l">
              <a:defRPr sz="605">
                <a:solidFill>
                  <a:schemeClr val="tx1">
                    <a:tint val="75000"/>
                  </a:schemeClr>
                </a:solidFill>
              </a:defRPr>
            </a:lvl1pPr>
          </a:lstStyle>
          <a:p>
            <a:fld id="{9B70049B-1870-4671-9176-3472A0B43688}" type="datetime1">
              <a:rPr lang="en-US" altLang="zh-CN" smtClean="0"/>
              <a:t>10/20/2018</a:t>
            </a:fld>
            <a:endParaRPr lang="en-US" dirty="0"/>
          </a:p>
        </p:txBody>
      </p:sp>
      <p:sp>
        <p:nvSpPr>
          <p:cNvPr id="5" name="Footer Placeholder 4"/>
          <p:cNvSpPr>
            <a:spLocks noGrp="1"/>
          </p:cNvSpPr>
          <p:nvPr>
            <p:ph type="ftr" sz="quarter" idx="3"/>
          </p:nvPr>
        </p:nvSpPr>
        <p:spPr>
          <a:xfrm>
            <a:off x="1527096" y="3207603"/>
            <a:ext cx="1555909" cy="184253"/>
          </a:xfrm>
          <a:prstGeom prst="rect">
            <a:avLst/>
          </a:prstGeom>
        </p:spPr>
        <p:txBody>
          <a:bodyPr vert="horz" lIns="91440" tIns="45720" rIns="91440" bIns="45720" rtlCol="0" anchor="ctr"/>
          <a:lstStyle>
            <a:lvl1pPr algn="ctr">
              <a:defRPr sz="60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55883" y="3207603"/>
            <a:ext cx="1037273" cy="184253"/>
          </a:xfrm>
          <a:prstGeom prst="rect">
            <a:avLst/>
          </a:prstGeom>
        </p:spPr>
        <p:txBody>
          <a:bodyPr vert="horz" lIns="91440" tIns="45720" rIns="91440" bIns="45720" rtlCol="0" anchor="ctr"/>
          <a:lstStyle>
            <a:lvl1pPr algn="r">
              <a:defRPr sz="605">
                <a:solidFill>
                  <a:schemeClr val="tx1">
                    <a:tint val="75000"/>
                  </a:schemeClr>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208861168"/>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p:hf hdr="0" ftr="0" dt="0"/>
  <p:txStyles>
    <p:titleStyle>
      <a:lvl1pPr algn="l" defTabSz="461040" rtl="0" eaLnBrk="1" latinLnBrk="0" hangingPunct="1">
        <a:lnSpc>
          <a:spcPct val="90000"/>
        </a:lnSpc>
        <a:spcBef>
          <a:spcPct val="0"/>
        </a:spcBef>
        <a:buNone/>
        <a:defRPr sz="1600" kern="1200" spc="0" baseline="0">
          <a:solidFill>
            <a:schemeClr val="tx1"/>
          </a:solidFill>
          <a:latin typeface="+mn-lt"/>
          <a:ea typeface="+mj-ea"/>
          <a:cs typeface="+mj-cs"/>
        </a:defRPr>
      </a:lvl1pPr>
    </p:titleStyle>
    <p:bodyStyle>
      <a:lvl1pPr marL="115260" indent="-115260" algn="l" defTabSz="461040" rtl="0" eaLnBrk="1" latinLnBrk="0" hangingPunct="1">
        <a:lnSpc>
          <a:spcPct val="90000"/>
        </a:lnSpc>
        <a:spcBef>
          <a:spcPts val="504"/>
        </a:spcBef>
        <a:buFont typeface="Arial" panose="020B0604020202020204" pitchFamily="34" charset="0"/>
        <a:buChar char="•"/>
        <a:defRPr sz="1200" kern="1200">
          <a:solidFill>
            <a:schemeClr val="tx1"/>
          </a:solidFill>
          <a:latin typeface="+mn-lt"/>
          <a:ea typeface="+mn-ea"/>
          <a:cs typeface="+mn-cs"/>
        </a:defRPr>
      </a:lvl1pPr>
      <a:lvl2pPr marL="345780" indent="-115260" algn="l" defTabSz="461040" rtl="0" eaLnBrk="1" latinLnBrk="0" hangingPunct="1">
        <a:lnSpc>
          <a:spcPct val="90000"/>
        </a:lnSpc>
        <a:spcBef>
          <a:spcPts val="252"/>
        </a:spcBef>
        <a:buFont typeface="Arial" panose="020B0604020202020204" pitchFamily="34" charset="0"/>
        <a:buChar char="•"/>
        <a:defRPr sz="1100" kern="1200">
          <a:solidFill>
            <a:schemeClr val="tx1"/>
          </a:solidFill>
          <a:latin typeface="+mn-lt"/>
          <a:ea typeface="+mn-ea"/>
          <a:cs typeface="+mn-cs"/>
        </a:defRPr>
      </a:lvl2pPr>
      <a:lvl3pPr marL="576301" indent="-115260" algn="l" defTabSz="461040" rtl="0" eaLnBrk="1" latinLnBrk="0" hangingPunct="1">
        <a:lnSpc>
          <a:spcPct val="90000"/>
        </a:lnSpc>
        <a:spcBef>
          <a:spcPts val="252"/>
        </a:spcBef>
        <a:buFont typeface="Arial" panose="020B0604020202020204" pitchFamily="34" charset="0"/>
        <a:buChar char="•"/>
        <a:defRPr sz="900" kern="1200">
          <a:solidFill>
            <a:schemeClr val="tx1"/>
          </a:solidFill>
          <a:latin typeface="+mn-lt"/>
          <a:ea typeface="+mn-ea"/>
          <a:cs typeface="+mn-cs"/>
        </a:defRPr>
      </a:lvl3pPr>
      <a:lvl4pPr marL="806821" indent="-115260" algn="l" defTabSz="461040" rtl="0" eaLnBrk="1" latinLnBrk="0" hangingPunct="1">
        <a:lnSpc>
          <a:spcPct val="90000"/>
        </a:lnSpc>
        <a:spcBef>
          <a:spcPts val="252"/>
        </a:spcBef>
        <a:buFont typeface="Arial" panose="020B0604020202020204" pitchFamily="34" charset="0"/>
        <a:buChar char="•"/>
        <a:defRPr sz="800" kern="1200">
          <a:solidFill>
            <a:schemeClr val="tx1"/>
          </a:solidFill>
          <a:latin typeface="+mn-lt"/>
          <a:ea typeface="+mn-ea"/>
          <a:cs typeface="+mn-cs"/>
        </a:defRPr>
      </a:lvl4pPr>
      <a:lvl5pPr marL="1037341" indent="-115260" algn="l" defTabSz="461040" rtl="0" eaLnBrk="1" latinLnBrk="0" hangingPunct="1">
        <a:lnSpc>
          <a:spcPct val="90000"/>
        </a:lnSpc>
        <a:spcBef>
          <a:spcPts val="252"/>
        </a:spcBef>
        <a:buFont typeface="Arial" panose="020B0604020202020204" pitchFamily="34" charset="0"/>
        <a:buChar char="•"/>
        <a:defRPr sz="800" kern="1200">
          <a:solidFill>
            <a:schemeClr val="tx1"/>
          </a:solidFill>
          <a:latin typeface="+mn-lt"/>
          <a:ea typeface="+mn-ea"/>
          <a:cs typeface="+mn-cs"/>
        </a:defRPr>
      </a:lvl5pPr>
      <a:lvl6pPr marL="1267861" indent="-115260" algn="l" defTabSz="461040" rtl="0" eaLnBrk="1" latinLnBrk="0" hangingPunct="1">
        <a:lnSpc>
          <a:spcPct val="90000"/>
        </a:lnSpc>
        <a:spcBef>
          <a:spcPts val="252"/>
        </a:spcBef>
        <a:buFont typeface="Arial" panose="020B0604020202020204" pitchFamily="34" charset="0"/>
        <a:buChar char="•"/>
        <a:defRPr sz="908" kern="1200">
          <a:solidFill>
            <a:schemeClr val="tx1"/>
          </a:solidFill>
          <a:latin typeface="+mn-lt"/>
          <a:ea typeface="+mn-ea"/>
          <a:cs typeface="+mn-cs"/>
        </a:defRPr>
      </a:lvl6pPr>
      <a:lvl7pPr marL="1498382" indent="-115260" algn="l" defTabSz="461040" rtl="0" eaLnBrk="1" latinLnBrk="0" hangingPunct="1">
        <a:lnSpc>
          <a:spcPct val="90000"/>
        </a:lnSpc>
        <a:spcBef>
          <a:spcPts val="252"/>
        </a:spcBef>
        <a:buFont typeface="Arial" panose="020B0604020202020204" pitchFamily="34" charset="0"/>
        <a:buChar char="•"/>
        <a:defRPr sz="908" kern="1200">
          <a:solidFill>
            <a:schemeClr val="tx1"/>
          </a:solidFill>
          <a:latin typeface="+mn-lt"/>
          <a:ea typeface="+mn-ea"/>
          <a:cs typeface="+mn-cs"/>
        </a:defRPr>
      </a:lvl7pPr>
      <a:lvl8pPr marL="1728902" indent="-115260" algn="l" defTabSz="461040" rtl="0" eaLnBrk="1" latinLnBrk="0" hangingPunct="1">
        <a:lnSpc>
          <a:spcPct val="90000"/>
        </a:lnSpc>
        <a:spcBef>
          <a:spcPts val="252"/>
        </a:spcBef>
        <a:buFont typeface="Arial" panose="020B0604020202020204" pitchFamily="34" charset="0"/>
        <a:buChar char="•"/>
        <a:defRPr sz="908" kern="1200">
          <a:solidFill>
            <a:schemeClr val="tx1"/>
          </a:solidFill>
          <a:latin typeface="+mn-lt"/>
          <a:ea typeface="+mn-ea"/>
          <a:cs typeface="+mn-cs"/>
        </a:defRPr>
      </a:lvl8pPr>
      <a:lvl9pPr marL="1959422" indent="-115260" algn="l" defTabSz="461040" rtl="0" eaLnBrk="1" latinLnBrk="0" hangingPunct="1">
        <a:lnSpc>
          <a:spcPct val="90000"/>
        </a:lnSpc>
        <a:spcBef>
          <a:spcPts val="252"/>
        </a:spcBef>
        <a:buFont typeface="Arial" panose="020B0604020202020204" pitchFamily="34" charset="0"/>
        <a:buChar char="•"/>
        <a:defRPr sz="908" kern="1200">
          <a:solidFill>
            <a:schemeClr val="tx1"/>
          </a:solidFill>
          <a:latin typeface="+mn-lt"/>
          <a:ea typeface="+mn-ea"/>
          <a:cs typeface="+mn-cs"/>
        </a:defRPr>
      </a:lvl9pPr>
    </p:bodyStyle>
    <p:otherStyle>
      <a:defPPr>
        <a:defRPr lang="en-US"/>
      </a:defPPr>
      <a:lvl1pPr marL="0" algn="l" defTabSz="461040" rtl="0" eaLnBrk="1" latinLnBrk="0" hangingPunct="1">
        <a:defRPr sz="908" kern="1200">
          <a:solidFill>
            <a:schemeClr val="tx1"/>
          </a:solidFill>
          <a:latin typeface="+mn-lt"/>
          <a:ea typeface="+mn-ea"/>
          <a:cs typeface="+mn-cs"/>
        </a:defRPr>
      </a:lvl1pPr>
      <a:lvl2pPr marL="230520" algn="l" defTabSz="461040" rtl="0" eaLnBrk="1" latinLnBrk="0" hangingPunct="1">
        <a:defRPr sz="908" kern="1200">
          <a:solidFill>
            <a:schemeClr val="tx1"/>
          </a:solidFill>
          <a:latin typeface="+mn-lt"/>
          <a:ea typeface="+mn-ea"/>
          <a:cs typeface="+mn-cs"/>
        </a:defRPr>
      </a:lvl2pPr>
      <a:lvl3pPr marL="461040" algn="l" defTabSz="461040" rtl="0" eaLnBrk="1" latinLnBrk="0" hangingPunct="1">
        <a:defRPr sz="908" kern="1200">
          <a:solidFill>
            <a:schemeClr val="tx1"/>
          </a:solidFill>
          <a:latin typeface="+mn-lt"/>
          <a:ea typeface="+mn-ea"/>
          <a:cs typeface="+mn-cs"/>
        </a:defRPr>
      </a:lvl3pPr>
      <a:lvl4pPr marL="691561" algn="l" defTabSz="461040" rtl="0" eaLnBrk="1" latinLnBrk="0" hangingPunct="1">
        <a:defRPr sz="908" kern="1200">
          <a:solidFill>
            <a:schemeClr val="tx1"/>
          </a:solidFill>
          <a:latin typeface="+mn-lt"/>
          <a:ea typeface="+mn-ea"/>
          <a:cs typeface="+mn-cs"/>
        </a:defRPr>
      </a:lvl4pPr>
      <a:lvl5pPr marL="922081" algn="l" defTabSz="461040" rtl="0" eaLnBrk="1" latinLnBrk="0" hangingPunct="1">
        <a:defRPr sz="908" kern="1200">
          <a:solidFill>
            <a:schemeClr val="tx1"/>
          </a:solidFill>
          <a:latin typeface="+mn-lt"/>
          <a:ea typeface="+mn-ea"/>
          <a:cs typeface="+mn-cs"/>
        </a:defRPr>
      </a:lvl5pPr>
      <a:lvl6pPr marL="1152601" algn="l" defTabSz="461040" rtl="0" eaLnBrk="1" latinLnBrk="0" hangingPunct="1">
        <a:defRPr sz="908" kern="1200">
          <a:solidFill>
            <a:schemeClr val="tx1"/>
          </a:solidFill>
          <a:latin typeface="+mn-lt"/>
          <a:ea typeface="+mn-ea"/>
          <a:cs typeface="+mn-cs"/>
        </a:defRPr>
      </a:lvl6pPr>
      <a:lvl7pPr marL="1383121" algn="l" defTabSz="461040" rtl="0" eaLnBrk="1" latinLnBrk="0" hangingPunct="1">
        <a:defRPr sz="908" kern="1200">
          <a:solidFill>
            <a:schemeClr val="tx1"/>
          </a:solidFill>
          <a:latin typeface="+mn-lt"/>
          <a:ea typeface="+mn-ea"/>
          <a:cs typeface="+mn-cs"/>
        </a:defRPr>
      </a:lvl7pPr>
      <a:lvl8pPr marL="1613642" algn="l" defTabSz="461040" rtl="0" eaLnBrk="1" latinLnBrk="0" hangingPunct="1">
        <a:defRPr sz="908" kern="1200">
          <a:solidFill>
            <a:schemeClr val="tx1"/>
          </a:solidFill>
          <a:latin typeface="+mn-lt"/>
          <a:ea typeface="+mn-ea"/>
          <a:cs typeface="+mn-cs"/>
        </a:defRPr>
      </a:lvl8pPr>
      <a:lvl9pPr marL="1844162" algn="l" defTabSz="461040" rtl="0" eaLnBrk="1" latinLnBrk="0" hangingPunct="1">
        <a:defRPr sz="90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13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0C807-0C24-43A4-9BF4-E27897A91CCF}"/>
              </a:ext>
            </a:extLst>
          </p:cNvPr>
          <p:cNvSpPr>
            <a:spLocks noGrp="1"/>
          </p:cNvSpPr>
          <p:nvPr>
            <p:ph type="ctrTitle"/>
          </p:nvPr>
        </p:nvSpPr>
        <p:spPr/>
        <p:txBody>
          <a:bodyPr/>
          <a:lstStyle/>
          <a:p>
            <a:r>
              <a:rPr lang="en-US" altLang="zh-CN" sz="3200" dirty="0">
                <a:latin typeface="Gill Sans MT"/>
                <a:cs typeface="Gill Sans MT"/>
              </a:rPr>
              <a:t>Deep Learning for Conversational AI</a:t>
            </a:r>
            <a:endParaRPr lang="zh-CN" altLang="en-US" dirty="0"/>
          </a:p>
        </p:txBody>
      </p:sp>
      <p:sp>
        <p:nvSpPr>
          <p:cNvPr id="3" name="object 3"/>
          <p:cNvSpPr/>
          <p:nvPr/>
        </p:nvSpPr>
        <p:spPr>
          <a:xfrm>
            <a:off x="4607406" y="455485"/>
            <a:ext cx="635" cy="3001010"/>
          </a:xfrm>
          <a:custGeom>
            <a:avLst/>
            <a:gdLst/>
            <a:ahLst/>
            <a:cxnLst/>
            <a:rect l="l" t="t" r="r" b="b"/>
            <a:pathLst>
              <a:path w="635" h="3001010">
                <a:moveTo>
                  <a:pt x="0" y="3000514"/>
                </a:moveTo>
                <a:lnTo>
                  <a:pt x="598" y="3000514"/>
                </a:lnTo>
                <a:lnTo>
                  <a:pt x="598" y="0"/>
                </a:lnTo>
                <a:lnTo>
                  <a:pt x="0" y="0"/>
                </a:lnTo>
                <a:lnTo>
                  <a:pt x="0" y="3000514"/>
                </a:lnTo>
                <a:close/>
              </a:path>
            </a:pathLst>
          </a:custGeom>
          <a:solidFill>
            <a:srgbClr val="081E4C"/>
          </a:solidFill>
        </p:spPr>
        <p:txBody>
          <a:bodyPr wrap="square" lIns="0" tIns="0" rIns="0" bIns="0" rtlCol="0"/>
          <a:lstStyle/>
          <a:p>
            <a:endParaRPr/>
          </a:p>
        </p:txBody>
      </p:sp>
      <p:sp>
        <p:nvSpPr>
          <p:cNvPr id="4" name="副标题 3">
            <a:extLst>
              <a:ext uri="{FF2B5EF4-FFF2-40B4-BE49-F238E27FC236}">
                <a16:creationId xmlns:a16="http://schemas.microsoft.com/office/drawing/2014/main" id="{584BA3A2-51AE-41D5-9CC8-31322D43517D}"/>
              </a:ext>
            </a:extLst>
          </p:cNvPr>
          <p:cNvSpPr>
            <a:spLocks noGrp="1"/>
          </p:cNvSpPr>
          <p:nvPr>
            <p:ph type="subTitle" idx="1"/>
          </p:nvPr>
        </p:nvSpPr>
        <p:spPr/>
        <p:txBody>
          <a:bodyPr/>
          <a:lstStyle/>
          <a:p>
            <a:r>
              <a:rPr lang="en-US" altLang="zh-CN" dirty="0"/>
              <a:t>Siliang Tang</a:t>
            </a:r>
          </a:p>
          <a:p>
            <a:r>
              <a:rPr lang="en-US" altLang="zh-CN" dirty="0"/>
              <a:t>siliang@zju.edu.cn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Conversational AI in 1966</a:t>
            </a:r>
          </a:p>
        </p:txBody>
      </p:sp>
      <p:sp>
        <p:nvSpPr>
          <p:cNvPr id="2" name="内容占位符 1">
            <a:extLst>
              <a:ext uri="{FF2B5EF4-FFF2-40B4-BE49-F238E27FC236}">
                <a16:creationId xmlns:a16="http://schemas.microsoft.com/office/drawing/2014/main" id="{F00DF892-88A1-4EA1-BDA4-BD2FA5CC9BB4}"/>
              </a:ext>
            </a:extLst>
          </p:cNvPr>
          <p:cNvSpPr>
            <a:spLocks noGrp="1"/>
          </p:cNvSpPr>
          <p:nvPr>
            <p:ph idx="1"/>
          </p:nvPr>
        </p:nvSpPr>
        <p:spPr>
          <a:xfrm>
            <a:off x="95250" y="587375"/>
            <a:ext cx="2521505" cy="2590800"/>
          </a:xfrm>
        </p:spPr>
        <p:txBody>
          <a:bodyPr>
            <a:normAutofit/>
          </a:bodyPr>
          <a:lstStyle/>
          <a:p>
            <a:r>
              <a:rPr lang="en-US" altLang="zh-CN" sz="1000" dirty="0">
                <a:solidFill>
                  <a:srgbClr val="FFFFFF"/>
                </a:solidFill>
                <a:latin typeface="Arial"/>
                <a:cs typeface="Arial"/>
              </a:rPr>
              <a:t>Joseph </a:t>
            </a:r>
            <a:r>
              <a:rPr lang="en-US" altLang="zh-CN" sz="1000" dirty="0" err="1">
                <a:solidFill>
                  <a:srgbClr val="FFFFFF"/>
                </a:solidFill>
                <a:latin typeface="Arial"/>
                <a:cs typeface="Arial"/>
              </a:rPr>
              <a:t>Weizenbaum’s</a:t>
            </a:r>
            <a:r>
              <a:rPr lang="en-US" altLang="zh-CN" sz="1000" dirty="0">
                <a:solidFill>
                  <a:srgbClr val="FFFFFF"/>
                </a:solidFill>
                <a:latin typeface="Arial"/>
                <a:cs typeface="Arial"/>
              </a:rPr>
              <a:t> </a:t>
            </a:r>
            <a:r>
              <a:rPr lang="en-US" altLang="zh-CN" sz="1000" b="1" dirty="0">
                <a:solidFill>
                  <a:srgbClr val="FFFFFF"/>
                </a:solidFill>
                <a:latin typeface="Arial" panose="020B0604020202020204" pitchFamily="34" charset="0"/>
                <a:cs typeface="Arial" panose="020B0604020202020204" pitchFamily="34" charset="0"/>
              </a:rPr>
              <a:t>ELIZA </a:t>
            </a:r>
            <a:r>
              <a:rPr lang="en-US" altLang="zh-CN" sz="1000" dirty="0">
                <a:solidFill>
                  <a:srgbClr val="FFFFFF"/>
                </a:solidFill>
                <a:latin typeface="Arial"/>
                <a:cs typeface="Arial"/>
              </a:rPr>
              <a:t>(1966)</a:t>
            </a:r>
            <a:endParaRPr lang="en-US" altLang="zh-CN" sz="1000" dirty="0">
              <a:latin typeface="Arial"/>
              <a:cs typeface="Arial"/>
            </a:endParaRPr>
          </a:p>
          <a:p>
            <a:pPr marL="243220" lvl="1">
              <a:lnSpc>
                <a:spcPct val="150000"/>
              </a:lnSpc>
              <a:spcBef>
                <a:spcPts val="0"/>
              </a:spcBef>
            </a:pPr>
            <a:endParaRPr lang="en-US" altLang="zh-CN" sz="700" b="1" dirty="0">
              <a:solidFill>
                <a:srgbClr val="FFFFFF"/>
              </a:solidFill>
              <a:latin typeface="Arial" panose="020B0604020202020204" pitchFamily="34" charset="0"/>
              <a:cs typeface="Arial" panose="020B0604020202020204" pitchFamily="34" charset="0"/>
            </a:endParaRPr>
          </a:p>
          <a:p>
            <a:pPr marL="243220" lvl="1">
              <a:lnSpc>
                <a:spcPct val="150000"/>
              </a:lnSpc>
              <a:spcBef>
                <a:spcPts val="0"/>
              </a:spcBef>
            </a:pPr>
            <a:endParaRPr lang="en-US" altLang="zh-CN" sz="700" b="1" dirty="0">
              <a:solidFill>
                <a:srgbClr val="FFFFFF"/>
              </a:solidFill>
              <a:latin typeface="Arial" panose="020B0604020202020204" pitchFamily="34" charset="0"/>
              <a:cs typeface="Arial" panose="020B0604020202020204" pitchFamily="34" charset="0"/>
            </a:endParaRPr>
          </a:p>
          <a:p>
            <a:pPr marL="243220" lvl="1">
              <a:lnSpc>
                <a:spcPct val="150000"/>
              </a:lnSpc>
              <a:spcBef>
                <a:spcPts val="0"/>
              </a:spcBef>
            </a:pPr>
            <a:endParaRPr lang="en-US" altLang="zh-CN" sz="700" b="1" dirty="0">
              <a:solidFill>
                <a:srgbClr val="FFFFFF"/>
              </a:solidFill>
              <a:latin typeface="Arial" panose="020B0604020202020204" pitchFamily="34" charset="0"/>
              <a:cs typeface="Arial" panose="020B0604020202020204" pitchFamily="34" charset="0"/>
            </a:endParaRPr>
          </a:p>
          <a:p>
            <a:pPr marL="243220" lvl="1">
              <a:lnSpc>
                <a:spcPct val="150000"/>
              </a:lnSpc>
              <a:spcBef>
                <a:spcPts val="0"/>
              </a:spcBef>
            </a:pPr>
            <a:endParaRPr lang="en-US" altLang="zh-CN" sz="700" b="1" dirty="0">
              <a:solidFill>
                <a:srgbClr val="FFFFFF"/>
              </a:solidFill>
              <a:latin typeface="Arial" panose="020B0604020202020204" pitchFamily="34" charset="0"/>
              <a:cs typeface="Arial" panose="020B0604020202020204" pitchFamily="34" charset="0"/>
            </a:endParaRPr>
          </a:p>
          <a:p>
            <a:pPr marL="243220" lvl="1">
              <a:lnSpc>
                <a:spcPct val="150000"/>
              </a:lnSpc>
              <a:spcBef>
                <a:spcPts val="0"/>
              </a:spcBef>
            </a:pPr>
            <a:r>
              <a:rPr lang="en-US" altLang="zh-CN" sz="700" b="1" dirty="0">
                <a:solidFill>
                  <a:srgbClr val="FFFFFF"/>
                </a:solidFill>
                <a:latin typeface="Arial" panose="020B0604020202020204" pitchFamily="34" charset="0"/>
                <a:cs typeface="Arial" panose="020B0604020202020204" pitchFamily="34" charset="0"/>
              </a:rPr>
              <a:t>ELIZA: </a:t>
            </a:r>
            <a:r>
              <a:rPr lang="en-US" altLang="zh-CN" sz="700" dirty="0">
                <a:solidFill>
                  <a:srgbClr val="FFFFFF"/>
                </a:solidFill>
                <a:latin typeface="Arial"/>
                <a:cs typeface="Arial"/>
              </a:rPr>
              <a:t>What is bothering you?</a:t>
            </a:r>
            <a:endParaRPr lang="en-US" altLang="zh-CN" sz="700" dirty="0">
              <a:latin typeface="Arial"/>
              <a:cs typeface="Arial"/>
            </a:endParaRPr>
          </a:p>
          <a:p>
            <a:pPr marL="243220" lvl="1">
              <a:lnSpc>
                <a:spcPct val="150000"/>
              </a:lnSpc>
              <a:spcBef>
                <a:spcPts val="0"/>
              </a:spcBef>
            </a:pPr>
            <a:r>
              <a:rPr lang="en-US" altLang="zh-CN" sz="700" b="1" dirty="0">
                <a:solidFill>
                  <a:srgbClr val="FFFFFF"/>
                </a:solidFill>
                <a:latin typeface="Arial" panose="020B0604020202020204" pitchFamily="34" charset="0"/>
                <a:cs typeface="Arial" panose="020B0604020202020204" pitchFamily="34" charset="0"/>
              </a:rPr>
              <a:t>User: </a:t>
            </a:r>
            <a:r>
              <a:rPr lang="en-US" altLang="zh-CN" sz="700" dirty="0">
                <a:solidFill>
                  <a:srgbClr val="FFFFFF"/>
                </a:solidFill>
                <a:latin typeface="Arial"/>
                <a:cs typeface="Arial"/>
              </a:rPr>
              <a:t>I feel sad all the time</a:t>
            </a:r>
          </a:p>
          <a:p>
            <a:pPr marL="243220" marR="5080" lvl="1">
              <a:lnSpc>
                <a:spcPct val="150000"/>
              </a:lnSpc>
              <a:spcBef>
                <a:spcPts val="0"/>
              </a:spcBef>
            </a:pPr>
            <a:r>
              <a:rPr lang="en-US" altLang="zh-CN" sz="700" b="1" dirty="0">
                <a:solidFill>
                  <a:srgbClr val="FFFFFF"/>
                </a:solidFill>
                <a:latin typeface="Arial" panose="020B0604020202020204" pitchFamily="34" charset="0"/>
                <a:cs typeface="Arial" panose="020B0604020202020204" pitchFamily="34" charset="0"/>
              </a:rPr>
              <a:t>ELIZA: </a:t>
            </a:r>
            <a:r>
              <a:rPr lang="en-US" altLang="zh-CN" sz="700" dirty="0">
                <a:solidFill>
                  <a:srgbClr val="FFFFFF"/>
                </a:solidFill>
                <a:latin typeface="Arial"/>
                <a:cs typeface="Arial"/>
              </a:rPr>
              <a:t>Why do you feel sad all the time? </a:t>
            </a:r>
          </a:p>
          <a:p>
            <a:pPr marL="243220" marR="5080" lvl="1">
              <a:lnSpc>
                <a:spcPct val="150000"/>
              </a:lnSpc>
              <a:spcBef>
                <a:spcPts val="0"/>
              </a:spcBef>
            </a:pPr>
            <a:r>
              <a:rPr lang="en-US" altLang="zh-CN" sz="700" b="1" dirty="0">
                <a:solidFill>
                  <a:srgbClr val="FFFFFF"/>
                </a:solidFill>
                <a:latin typeface="Arial" panose="020B0604020202020204" pitchFamily="34" charset="0"/>
                <a:cs typeface="Arial" panose="020B0604020202020204" pitchFamily="34" charset="0"/>
              </a:rPr>
              <a:t>User: </a:t>
            </a:r>
            <a:r>
              <a:rPr lang="en-US" altLang="zh-CN" sz="700" dirty="0">
                <a:solidFill>
                  <a:srgbClr val="FFFFFF"/>
                </a:solidFill>
                <a:latin typeface="Arial"/>
                <a:cs typeface="Arial"/>
              </a:rPr>
              <a:t>I don’t get along with my parents. </a:t>
            </a:r>
          </a:p>
          <a:p>
            <a:pPr marL="243220" marR="5080" lvl="1">
              <a:lnSpc>
                <a:spcPct val="150000"/>
              </a:lnSpc>
              <a:spcBef>
                <a:spcPts val="0"/>
              </a:spcBef>
            </a:pPr>
            <a:r>
              <a:rPr lang="en-US" altLang="zh-CN" sz="700" b="1" dirty="0">
                <a:solidFill>
                  <a:srgbClr val="FFFFFF"/>
                </a:solidFill>
                <a:latin typeface="Arial" panose="020B0604020202020204" pitchFamily="34" charset="0"/>
                <a:cs typeface="Arial" panose="020B0604020202020204" pitchFamily="34" charset="0"/>
              </a:rPr>
              <a:t>ELIZA: </a:t>
            </a:r>
            <a:r>
              <a:rPr lang="en-US" altLang="zh-CN" sz="700" dirty="0">
                <a:solidFill>
                  <a:srgbClr val="FFFFFF"/>
                </a:solidFill>
                <a:latin typeface="Arial"/>
                <a:cs typeface="Arial"/>
              </a:rPr>
              <a:t>Tell me about your parents.</a:t>
            </a:r>
            <a:endParaRPr lang="en-US" altLang="zh-CN" sz="700" dirty="0">
              <a:latin typeface="Arial"/>
              <a:cs typeface="Arial"/>
            </a:endParaRPr>
          </a:p>
          <a:p>
            <a:endParaRPr lang="zh-CN" altLang="en-US" sz="800" dirty="0"/>
          </a:p>
        </p:txBody>
      </p:sp>
      <p:sp>
        <p:nvSpPr>
          <p:cNvPr id="3" name="灯片编号占位符 2">
            <a:extLst>
              <a:ext uri="{FF2B5EF4-FFF2-40B4-BE49-F238E27FC236}">
                <a16:creationId xmlns:a16="http://schemas.microsoft.com/office/drawing/2014/main" id="{5B5922D6-F55C-406B-B925-AB2815FCA26E}"/>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a:t>
            </a:fld>
            <a:r>
              <a:rPr lang="zh-CN" altLang="en-US" spc="-65"/>
              <a:t> </a:t>
            </a:r>
            <a:endParaRPr lang="en-US" altLang="zh-CN" spc="-20" dirty="0"/>
          </a:p>
        </p:txBody>
      </p:sp>
      <p:pic>
        <p:nvPicPr>
          <p:cNvPr id="1026" name="Picture 2" descr="C:\Users\dell\Downloads\ELIZA_convers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1044575"/>
            <a:ext cx="2405063" cy="169331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850" y="3101975"/>
            <a:ext cx="2305050" cy="215444"/>
          </a:xfrm>
          <a:prstGeom prst="rect">
            <a:avLst/>
          </a:prstGeom>
        </p:spPr>
        <p:txBody>
          <a:bodyPr>
            <a:spAutoFit/>
          </a:bodyPr>
          <a:lstStyle/>
          <a:p>
            <a:r>
              <a:rPr lang="en-US" altLang="zh-CN" sz="800" dirty="0"/>
              <a:t>https://</a:t>
            </a:r>
            <a:r>
              <a:rPr lang="en-US" altLang="zh-CN" sz="800" dirty="0" err="1"/>
              <a:t>en.wikipedia.org</a:t>
            </a:r>
            <a:r>
              <a:rPr lang="en-US" altLang="zh-CN" sz="800" dirty="0"/>
              <a:t>/wiki/ELIZA</a:t>
            </a:r>
            <a:endParaRPr lang="zh-CN" altLang="en-US" sz="8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NLG Evaluation</a:t>
            </a:r>
          </a:p>
        </p:txBody>
      </p:sp>
      <p:sp>
        <p:nvSpPr>
          <p:cNvPr id="3" name="内容占位符 2">
            <a:extLst>
              <a:ext uri="{FF2B5EF4-FFF2-40B4-BE49-F238E27FC236}">
                <a16:creationId xmlns:a16="http://schemas.microsoft.com/office/drawing/2014/main" id="{C6838C39-3C97-41EF-9D96-364085F4FEED}"/>
              </a:ext>
            </a:extLst>
          </p:cNvPr>
          <p:cNvSpPr>
            <a:spLocks noGrp="1"/>
          </p:cNvSpPr>
          <p:nvPr>
            <p:ph idx="1"/>
          </p:nvPr>
        </p:nvSpPr>
        <p:spPr/>
        <p:txBody>
          <a:bodyPr/>
          <a:lstStyle/>
          <a:p>
            <a:r>
              <a:rPr lang="en-US" altLang="zh-CN" sz="1100" dirty="0">
                <a:solidFill>
                  <a:srgbClr val="FFFFFF"/>
                </a:solidFill>
                <a:latin typeface="Arial"/>
                <a:cs typeface="Arial"/>
              </a:rPr>
              <a:t>The gap between human perception and automatic metrics </a:t>
            </a:r>
            <a:r>
              <a:rPr lang="en-US" altLang="zh-CN" sz="1100" dirty="0">
                <a:solidFill>
                  <a:srgbClr val="52BCEB"/>
                </a:solidFill>
                <a:latin typeface="Arial"/>
                <a:cs typeface="Arial"/>
              </a:rPr>
              <a:t>[Stent, 2005; Liu et al., 2017; Sharma et al., 2017]</a:t>
            </a:r>
            <a:endParaRPr lang="en-US" altLang="zh-CN" sz="1100" dirty="0">
              <a:latin typeface="Arial"/>
              <a:cs typeface="Arial"/>
            </a:endParaRPr>
          </a:p>
          <a:p>
            <a:endParaRPr lang="en-US" altLang="zh-CN" dirty="0"/>
          </a:p>
          <a:p>
            <a:endParaRPr lang="en-US" altLang="zh-CN" dirty="0"/>
          </a:p>
          <a:p>
            <a:endParaRPr lang="en-US" altLang="zh-CN" dirty="0"/>
          </a:p>
          <a:p>
            <a:endParaRPr lang="en-US" altLang="zh-CN" dirty="0"/>
          </a:p>
          <a:p>
            <a:endParaRPr lang="en-US" altLang="zh-CN" dirty="0"/>
          </a:p>
          <a:p>
            <a:pPr marL="12700">
              <a:lnSpc>
                <a:spcPct val="100000"/>
              </a:lnSpc>
            </a:pPr>
            <a:r>
              <a:rPr lang="en-US" altLang="zh-CN" sz="1100" dirty="0">
                <a:solidFill>
                  <a:srgbClr val="FFFFFF"/>
                </a:solidFill>
                <a:latin typeface="Arial"/>
                <a:cs typeface="Arial"/>
              </a:rPr>
              <a:t>Real user trial is still the best way to evaluate NLG</a:t>
            </a:r>
            <a:endParaRPr lang="en-US" altLang="zh-CN" sz="1100" dirty="0">
              <a:latin typeface="Arial"/>
              <a:cs typeface="Arial"/>
            </a:endParaRPr>
          </a:p>
          <a:p>
            <a:pPr marL="12700">
              <a:lnSpc>
                <a:spcPct val="100000"/>
              </a:lnSpc>
              <a:spcBef>
                <a:spcPts val="630"/>
              </a:spcBef>
            </a:pPr>
            <a:r>
              <a:rPr lang="en-US" altLang="zh-CN" sz="1100" dirty="0">
                <a:solidFill>
                  <a:srgbClr val="FFFFFF"/>
                </a:solidFill>
                <a:latin typeface="Arial"/>
                <a:cs typeface="Arial"/>
              </a:rPr>
              <a:t>...but it is inefficient and su</a:t>
            </a:r>
            <a:r>
              <a:rPr lang="en-US" altLang="zh-CN" sz="1100" dirty="0">
                <a:solidFill>
                  <a:srgbClr val="FFFFFF"/>
                </a:solidFill>
                <a:latin typeface="Arial Narrow"/>
                <a:cs typeface="Arial Narrow"/>
              </a:rPr>
              <a:t>ff</a:t>
            </a:r>
            <a:r>
              <a:rPr lang="en-US" altLang="zh-CN" sz="1100" dirty="0">
                <a:solidFill>
                  <a:srgbClr val="FFFFFF"/>
                </a:solidFill>
                <a:latin typeface="Arial"/>
                <a:cs typeface="Arial"/>
              </a:rPr>
              <a:t>er from inter/intra-rating mismatch</a:t>
            </a:r>
            <a:endParaRPr lang="en-US" altLang="zh-CN" sz="1100"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43415AE2-EA28-40FF-A158-EC7667074407}"/>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100</a:t>
            </a:fld>
            <a:r>
              <a:rPr lang="zh-CN" altLang="en-US" spc="-65"/>
              <a:t> </a:t>
            </a:r>
            <a:endParaRPr lang="en-US" altLang="zh-CN" spc="-20" dirty="0"/>
          </a:p>
        </p:txBody>
      </p:sp>
      <p:sp>
        <p:nvSpPr>
          <p:cNvPr id="9" name="object 9"/>
          <p:cNvSpPr/>
          <p:nvPr/>
        </p:nvSpPr>
        <p:spPr>
          <a:xfrm>
            <a:off x="923872" y="1308624"/>
            <a:ext cx="2760345" cy="57415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Template-Based NLG</a:t>
            </a:r>
          </a:p>
        </p:txBody>
      </p:sp>
      <p:sp>
        <p:nvSpPr>
          <p:cNvPr id="3" name="内容占位符 2">
            <a:extLst>
              <a:ext uri="{FF2B5EF4-FFF2-40B4-BE49-F238E27FC236}">
                <a16:creationId xmlns:a16="http://schemas.microsoft.com/office/drawing/2014/main" id="{965B7135-4D82-4BBC-B8B2-F98E9E4A5559}"/>
              </a:ext>
            </a:extLst>
          </p:cNvPr>
          <p:cNvSpPr>
            <a:spLocks noGrp="1"/>
          </p:cNvSpPr>
          <p:nvPr>
            <p:ph idx="1"/>
          </p:nvPr>
        </p:nvSpPr>
        <p:spPr/>
        <p:txBody>
          <a:bodyPr/>
          <a:lstStyle/>
          <a:p>
            <a:r>
              <a:rPr lang="en-US" altLang="zh-CN" dirty="0"/>
              <a:t>Define a set of rules to map meaning representation (i.e., frames) to natural language</a:t>
            </a:r>
          </a:p>
          <a:p>
            <a:pPr lvl="1"/>
            <a:r>
              <a:rPr lang="en-US" altLang="zh-CN" dirty="0"/>
              <a:t>Pros:  simple, error-free, easy to control</a:t>
            </a:r>
          </a:p>
          <a:p>
            <a:pPr lvl="1"/>
            <a:r>
              <a:rPr lang="en-US" altLang="zh-CN" dirty="0"/>
              <a:t>Cons:  time-consuming, poor scalability, repetitive</a:t>
            </a:r>
          </a:p>
          <a:p>
            <a:endParaRPr lang="en-US" altLang="zh-CN" dirty="0"/>
          </a:p>
          <a:p>
            <a:endParaRPr lang="en-US" altLang="zh-CN" dirty="0"/>
          </a:p>
          <a:p>
            <a:endParaRPr lang="zh-CN" altLang="en-US" dirty="0"/>
          </a:p>
        </p:txBody>
      </p:sp>
      <p:sp>
        <p:nvSpPr>
          <p:cNvPr id="2" name="灯片编号占位符 1">
            <a:extLst>
              <a:ext uri="{FF2B5EF4-FFF2-40B4-BE49-F238E27FC236}">
                <a16:creationId xmlns:a16="http://schemas.microsoft.com/office/drawing/2014/main" id="{AE785EAB-4F2D-454F-8EE9-A1FE2552E7D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101</a:t>
            </a:fld>
            <a:r>
              <a:rPr lang="zh-CN" altLang="en-US" spc="-65"/>
              <a:t> </a:t>
            </a:r>
            <a:endParaRPr lang="en-US" altLang="zh-CN" spc="-20" dirty="0"/>
          </a:p>
        </p:txBody>
      </p:sp>
      <p:sp>
        <p:nvSpPr>
          <p:cNvPr id="7" name="object 7"/>
          <p:cNvSpPr/>
          <p:nvPr/>
        </p:nvSpPr>
        <p:spPr>
          <a:xfrm>
            <a:off x="359994" y="1527414"/>
            <a:ext cx="3965644" cy="9305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Pipeline approach to NLG</a:t>
            </a:r>
          </a:p>
        </p:txBody>
      </p:sp>
      <p:sp>
        <p:nvSpPr>
          <p:cNvPr id="3" name="内容占位符 2">
            <a:extLst>
              <a:ext uri="{FF2B5EF4-FFF2-40B4-BE49-F238E27FC236}">
                <a16:creationId xmlns:a16="http://schemas.microsoft.com/office/drawing/2014/main" id="{D0FA1C6F-4AE5-4220-BDCD-98B17C785241}"/>
              </a:ext>
            </a:extLst>
          </p:cNvPr>
          <p:cNvSpPr>
            <a:spLocks noGrp="1"/>
          </p:cNvSpPr>
          <p:nvPr>
            <p:ph idx="1"/>
          </p:nvPr>
        </p:nvSpPr>
        <p:spPr/>
        <p:txBody>
          <a:bodyPr>
            <a:normAutofit/>
          </a:bodyPr>
          <a:lstStyle/>
          <a:p>
            <a:pPr marL="12700">
              <a:lnSpc>
                <a:spcPct val="100000"/>
              </a:lnSpc>
            </a:pPr>
            <a:r>
              <a:rPr lang="en-US" altLang="zh-CN" dirty="0">
                <a:solidFill>
                  <a:srgbClr val="FFFFFF"/>
                </a:solidFill>
                <a:latin typeface="Arial"/>
                <a:cs typeface="Arial"/>
              </a:rPr>
              <a:t>What to say?</a:t>
            </a:r>
            <a:endParaRPr lang="en-US" altLang="zh-CN" dirty="0">
              <a:latin typeface="Arial"/>
              <a:cs typeface="Arial"/>
            </a:endParaRPr>
          </a:p>
          <a:p>
            <a:pPr marL="289560" indent="-177165">
              <a:lnSpc>
                <a:spcPct val="100000"/>
              </a:lnSpc>
              <a:spcBef>
                <a:spcPts val="835"/>
              </a:spcBef>
              <a:buClr>
                <a:srgbClr val="FFFFFF"/>
              </a:buClr>
              <a:buFont typeface="Arial Unicode MS"/>
              <a:buChar char="□"/>
              <a:tabLst>
                <a:tab pos="290195" algn="l"/>
              </a:tabLst>
            </a:pPr>
            <a:r>
              <a:rPr lang="en-US" altLang="zh-CN" sz="1100" dirty="0">
                <a:solidFill>
                  <a:srgbClr val="FFFFFF"/>
                </a:solidFill>
                <a:latin typeface="Arial"/>
                <a:cs typeface="Arial"/>
              </a:rPr>
              <a:t>Content planning:  pick contents and order them</a:t>
            </a:r>
            <a:endParaRPr lang="en-US" altLang="zh-CN"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sz="1100" dirty="0">
                <a:solidFill>
                  <a:srgbClr val="FFFF00"/>
                </a:solidFill>
                <a:latin typeface="Arial"/>
                <a:cs typeface="Arial"/>
              </a:rPr>
              <a:t>Dialogue policy handles this in SDS</a:t>
            </a:r>
            <a:endParaRPr lang="en-US" altLang="zh-CN" sz="1100" dirty="0">
              <a:latin typeface="Arial"/>
              <a:cs typeface="Arial"/>
            </a:endParaRPr>
          </a:p>
          <a:p>
            <a:pPr>
              <a:lnSpc>
                <a:spcPct val="100000"/>
              </a:lnSpc>
              <a:spcBef>
                <a:spcPts val="41"/>
              </a:spcBef>
              <a:buClr>
                <a:srgbClr val="FFFFFF"/>
              </a:buClr>
              <a:buFont typeface="Arial Unicode MS"/>
              <a:buChar char="□"/>
            </a:pPr>
            <a:endParaRPr lang="en-US" altLang="zh-CN" sz="1600" dirty="0">
              <a:latin typeface="Times New Roman"/>
              <a:cs typeface="Times New Roman"/>
            </a:endParaRPr>
          </a:p>
          <a:p>
            <a:pPr marL="12700">
              <a:lnSpc>
                <a:spcPct val="100000"/>
              </a:lnSpc>
            </a:pPr>
            <a:r>
              <a:rPr lang="en-US" altLang="zh-CN" dirty="0">
                <a:solidFill>
                  <a:srgbClr val="FFFFFF"/>
                </a:solidFill>
                <a:latin typeface="Arial"/>
                <a:cs typeface="Arial"/>
              </a:rPr>
              <a:t>How to say it?</a:t>
            </a:r>
            <a:endParaRPr lang="en-US" altLang="zh-CN" dirty="0">
              <a:latin typeface="Arial"/>
              <a:cs typeface="Arial"/>
            </a:endParaRPr>
          </a:p>
          <a:p>
            <a:pPr marL="289560" marR="5080" indent="-177165">
              <a:lnSpc>
                <a:spcPct val="102699"/>
              </a:lnSpc>
              <a:spcBef>
                <a:spcPts val="800"/>
              </a:spcBef>
              <a:buClr>
                <a:srgbClr val="FFFFFF"/>
              </a:buClr>
              <a:buFont typeface="Arial Unicode MS"/>
              <a:buChar char="□"/>
              <a:tabLst>
                <a:tab pos="290195" algn="l"/>
              </a:tabLst>
            </a:pPr>
            <a:r>
              <a:rPr lang="en-US" altLang="zh-CN" sz="1100" dirty="0">
                <a:solidFill>
                  <a:srgbClr val="FFFFFF"/>
                </a:solidFill>
                <a:latin typeface="Arial"/>
                <a:cs typeface="Arial"/>
              </a:rPr>
              <a:t>Sentence planning:  get sentence (tree), put content in right places, lexicalization, etc.</a:t>
            </a:r>
            <a:endParaRPr lang="en-US" altLang="zh-CN" sz="1100" dirty="0">
              <a:latin typeface="Arial"/>
              <a:cs typeface="Arial"/>
            </a:endParaRPr>
          </a:p>
          <a:p>
            <a:pPr marL="289560" marR="384810" indent="-177165">
              <a:lnSpc>
                <a:spcPct val="102600"/>
              </a:lnSpc>
              <a:spcBef>
                <a:spcPts val="300"/>
              </a:spcBef>
              <a:buClr>
                <a:srgbClr val="FFFFFF"/>
              </a:buClr>
              <a:buFont typeface="Arial Unicode MS"/>
              <a:buChar char="□"/>
              <a:tabLst>
                <a:tab pos="290195" algn="l"/>
              </a:tabLst>
            </a:pPr>
            <a:r>
              <a:rPr lang="en-US" altLang="zh-CN" sz="1100" dirty="0">
                <a:solidFill>
                  <a:srgbClr val="FFFFFF"/>
                </a:solidFill>
                <a:latin typeface="Arial"/>
                <a:cs typeface="Arial"/>
              </a:rPr>
              <a:t>Surface realization:  creates linear text and ensures its grammar</a:t>
            </a:r>
            <a:endParaRPr lang="en-US" altLang="zh-CN" sz="1100"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A8EC1C79-E39E-4E6B-ABB6-0D625B85A84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102</a:t>
            </a:fld>
            <a:r>
              <a:rPr lang="zh-CN" altLang="en-US" spc="-65"/>
              <a:t> </a:t>
            </a:r>
            <a:endParaRPr lang="en-US" altLang="zh-CN" spc="-2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The "how to say it" Pipeline in NLG</a:t>
            </a:r>
          </a:p>
        </p:txBody>
      </p:sp>
      <p:sp>
        <p:nvSpPr>
          <p:cNvPr id="6" name="object 6"/>
          <p:cNvSpPr txBox="1"/>
          <p:nvPr/>
        </p:nvSpPr>
        <p:spPr>
          <a:xfrm>
            <a:off x="347294" y="632566"/>
            <a:ext cx="2948356" cy="569387"/>
          </a:xfrm>
          <a:prstGeom prst="rect">
            <a:avLst/>
          </a:prstGeom>
        </p:spPr>
        <p:txBody>
          <a:bodyPr vert="horz" wrap="square" lIns="0" tIns="0" rIns="0" bIns="0" rtlCol="0">
            <a:spAutoFit/>
          </a:bodyPr>
          <a:lstStyle/>
          <a:p>
            <a:pPr marL="12700">
              <a:lnSpc>
                <a:spcPct val="100000"/>
              </a:lnSpc>
            </a:pPr>
            <a:r>
              <a:rPr sz="900" dirty="0">
                <a:solidFill>
                  <a:srgbClr val="52BCEB"/>
                </a:solidFill>
                <a:latin typeface="Arial"/>
                <a:cs typeface="Arial"/>
              </a:rPr>
              <a:t>[Walker et al., 2002]</a:t>
            </a:r>
            <a:endParaRPr sz="900" dirty="0">
              <a:latin typeface="Arial"/>
              <a:cs typeface="Arial"/>
            </a:endParaRPr>
          </a:p>
          <a:p>
            <a:pPr>
              <a:lnSpc>
                <a:spcPct val="100000"/>
              </a:lnSpc>
            </a:pPr>
            <a:endParaRPr sz="900" dirty="0">
              <a:latin typeface="Times New Roman"/>
              <a:cs typeface="Times New Roman"/>
            </a:endParaRPr>
          </a:p>
          <a:p>
            <a:pPr>
              <a:lnSpc>
                <a:spcPct val="100000"/>
              </a:lnSpc>
              <a:spcBef>
                <a:spcPts val="6"/>
              </a:spcBef>
            </a:pPr>
            <a:endParaRPr sz="800" dirty="0">
              <a:latin typeface="Times New Roman"/>
              <a:cs typeface="Times New Roman"/>
            </a:endParaRPr>
          </a:p>
          <a:p>
            <a:pPr marL="289560" indent="-177165">
              <a:lnSpc>
                <a:spcPct val="100000"/>
              </a:lnSpc>
              <a:buClr>
                <a:srgbClr val="FFFFFF"/>
              </a:buClr>
              <a:buFont typeface="Arial Unicode MS"/>
              <a:buChar char="□"/>
              <a:tabLst>
                <a:tab pos="290195" algn="l"/>
              </a:tabLst>
            </a:pPr>
            <a:r>
              <a:rPr sz="1100" dirty="0">
                <a:solidFill>
                  <a:srgbClr val="FFFFFF"/>
                </a:solidFill>
                <a:latin typeface="Arial"/>
                <a:cs typeface="Arial"/>
              </a:rPr>
              <a:t>Sentence planning + Surface realisation</a:t>
            </a:r>
            <a:endParaRPr sz="1100" dirty="0">
              <a:latin typeface="Arial"/>
              <a:cs typeface="Arial"/>
            </a:endParaRPr>
          </a:p>
        </p:txBody>
      </p:sp>
      <p:sp>
        <p:nvSpPr>
          <p:cNvPr id="7" name="object 7"/>
          <p:cNvSpPr/>
          <p:nvPr/>
        </p:nvSpPr>
        <p:spPr>
          <a:xfrm>
            <a:off x="328244" y="1494543"/>
            <a:ext cx="3965748" cy="1420470"/>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1F7227D3-9AD2-45E7-A413-BAD92D5C02D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103</a:t>
            </a:fld>
            <a:r>
              <a:rPr lang="zh-CN" altLang="en-US" spc="-65"/>
              <a:t> </a:t>
            </a:r>
            <a:endParaRPr lang="en-US" altLang="zh-CN" spc="-2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Statistical approaches to pipelined NLG</a:t>
            </a:r>
          </a:p>
        </p:txBody>
      </p:sp>
      <p:sp>
        <p:nvSpPr>
          <p:cNvPr id="6" name="object 6"/>
          <p:cNvSpPr txBox="1"/>
          <p:nvPr/>
        </p:nvSpPr>
        <p:spPr>
          <a:xfrm>
            <a:off x="447356" y="902335"/>
            <a:ext cx="3381693" cy="1101327"/>
          </a:xfrm>
          <a:prstGeom prst="rect">
            <a:avLst/>
          </a:prstGeom>
        </p:spPr>
        <p:txBody>
          <a:bodyPr vert="horz" wrap="square" lIns="0" tIns="0" rIns="0" bIns="0" rtlCol="0">
            <a:spAutoFit/>
          </a:bodyPr>
          <a:lstStyle/>
          <a:p>
            <a:pPr marL="189230" marR="670560" indent="-176530">
              <a:lnSpc>
                <a:spcPct val="102600"/>
              </a:lnSpc>
              <a:buClr>
                <a:srgbClr val="FFFFFF"/>
              </a:buClr>
              <a:buFont typeface="Arial Unicode MS"/>
              <a:buChar char="□"/>
              <a:tabLst>
                <a:tab pos="189865" algn="l"/>
              </a:tabLst>
            </a:pPr>
            <a:r>
              <a:rPr sz="1100" dirty="0">
                <a:solidFill>
                  <a:srgbClr val="FFFFFF"/>
                </a:solidFill>
                <a:latin typeface="Arial"/>
                <a:cs typeface="Arial"/>
              </a:rPr>
              <a:t>Statistical sentence plan generator </a:t>
            </a:r>
            <a:r>
              <a:rPr sz="1100" dirty="0">
                <a:solidFill>
                  <a:srgbClr val="52BCEB"/>
                </a:solidFill>
                <a:latin typeface="Arial"/>
                <a:cs typeface="Arial"/>
              </a:rPr>
              <a:t>[Stent et al., 2009]</a:t>
            </a:r>
            <a:endParaRPr sz="1100" dirty="0">
              <a:latin typeface="Arial"/>
              <a:cs typeface="Arial"/>
            </a:endParaRPr>
          </a:p>
          <a:p>
            <a:pPr marL="189230" indent="-176530">
              <a:lnSpc>
                <a:spcPct val="100000"/>
              </a:lnSpc>
              <a:spcBef>
                <a:spcPts val="330"/>
              </a:spcBef>
              <a:buClr>
                <a:srgbClr val="FFFFFF"/>
              </a:buClr>
              <a:buFont typeface="Arial Unicode MS"/>
              <a:buChar char="□"/>
              <a:tabLst>
                <a:tab pos="189865" algn="l"/>
              </a:tabLst>
            </a:pPr>
            <a:r>
              <a:rPr sz="1100" dirty="0">
                <a:solidFill>
                  <a:srgbClr val="FFFFFF"/>
                </a:solidFill>
                <a:latin typeface="Arial"/>
                <a:cs typeface="Arial"/>
              </a:rPr>
              <a:t>Statistical surface realizer</a:t>
            </a:r>
            <a:endParaRPr sz="1100" dirty="0">
              <a:latin typeface="Arial"/>
              <a:cs typeface="Arial"/>
            </a:endParaRPr>
          </a:p>
          <a:p>
            <a:pPr marL="189230">
              <a:lnSpc>
                <a:spcPct val="100000"/>
              </a:lnSpc>
              <a:spcBef>
                <a:spcPts val="35"/>
              </a:spcBef>
            </a:pPr>
            <a:r>
              <a:rPr sz="1100" dirty="0">
                <a:solidFill>
                  <a:srgbClr val="52BCEB"/>
                </a:solidFill>
                <a:latin typeface="Arial"/>
                <a:cs typeface="Arial"/>
              </a:rPr>
              <a:t>[Dethlefs et al., 2013; Cuayahuitl et al., 2014]</a:t>
            </a:r>
            <a:endParaRPr sz="1100" dirty="0">
              <a:latin typeface="Arial"/>
              <a:cs typeface="Arial"/>
            </a:endParaRPr>
          </a:p>
          <a:p>
            <a:pPr marL="189230" marR="955040" indent="-176530">
              <a:lnSpc>
                <a:spcPct val="102600"/>
              </a:lnSpc>
              <a:spcBef>
                <a:spcPts val="300"/>
              </a:spcBef>
              <a:buClr>
                <a:srgbClr val="FFFFFF"/>
              </a:buClr>
              <a:buFont typeface="Arial Unicode MS"/>
              <a:buChar char="□"/>
              <a:tabLst>
                <a:tab pos="189865" algn="l"/>
              </a:tabLst>
            </a:pPr>
            <a:r>
              <a:rPr sz="1100" dirty="0">
                <a:solidFill>
                  <a:srgbClr val="FFFFFF"/>
                </a:solidFill>
                <a:latin typeface="Arial"/>
                <a:cs typeface="Arial"/>
              </a:rPr>
              <a:t>Learning from unaligned data </a:t>
            </a:r>
            <a:r>
              <a:rPr sz="1100" dirty="0">
                <a:solidFill>
                  <a:srgbClr val="52BCEB"/>
                </a:solidFill>
                <a:latin typeface="Arial"/>
                <a:cs typeface="Arial"/>
              </a:rPr>
              <a:t>[Du</a:t>
            </a:r>
            <a:r>
              <a:rPr sz="1100" dirty="0">
                <a:solidFill>
                  <a:srgbClr val="52BCEB"/>
                </a:solidFill>
                <a:latin typeface="Arial Narrow"/>
                <a:cs typeface="Arial Narrow"/>
              </a:rPr>
              <a:t>ö</a:t>
            </a:r>
            <a:r>
              <a:rPr sz="1100" dirty="0">
                <a:solidFill>
                  <a:srgbClr val="52BCEB"/>
                </a:solidFill>
                <a:latin typeface="Arial"/>
                <a:cs typeface="Arial"/>
              </a:rPr>
              <a:t>ek and Jur</a:t>
            </a:r>
            <a:r>
              <a:rPr sz="1100" dirty="0">
                <a:solidFill>
                  <a:srgbClr val="52BCEB"/>
                </a:solidFill>
                <a:latin typeface="Arial Narrow"/>
                <a:cs typeface="Arial Narrow"/>
              </a:rPr>
              <a:t>c</a:t>
            </a:r>
            <a:r>
              <a:rPr sz="1100" dirty="0">
                <a:solidFill>
                  <a:srgbClr val="52BCEB"/>
                </a:solidFill>
                <a:latin typeface="Arial"/>
                <a:cs typeface="Arial"/>
              </a:rPr>
              <a:t>i</a:t>
            </a:r>
            <a:r>
              <a:rPr sz="1100" dirty="0">
                <a:solidFill>
                  <a:srgbClr val="52BCEB"/>
                </a:solidFill>
                <a:latin typeface="Arial Narrow"/>
                <a:cs typeface="Arial Narrow"/>
              </a:rPr>
              <a:t>c</a:t>
            </a:r>
            <a:r>
              <a:rPr sz="1100" dirty="0">
                <a:solidFill>
                  <a:srgbClr val="52BCEB"/>
                </a:solidFill>
                <a:latin typeface="Arial"/>
                <a:cs typeface="Arial"/>
              </a:rPr>
              <a:t>ek, 2015]</a:t>
            </a:r>
            <a:endParaRPr sz="1100" dirty="0">
              <a:latin typeface="Arial"/>
              <a:cs typeface="Arial"/>
            </a:endParaRPr>
          </a:p>
        </p:txBody>
      </p:sp>
      <p:sp>
        <p:nvSpPr>
          <p:cNvPr id="7" name="object 7"/>
          <p:cNvSpPr txBox="1"/>
          <p:nvPr/>
        </p:nvSpPr>
        <p:spPr>
          <a:xfrm>
            <a:off x="447356" y="2539733"/>
            <a:ext cx="3976211" cy="546303"/>
          </a:xfrm>
          <a:prstGeom prst="rect">
            <a:avLst/>
          </a:prstGeom>
        </p:spPr>
        <p:txBody>
          <a:bodyPr vert="horz" wrap="square" lIns="0" tIns="0" rIns="0" bIns="0" rtlCol="0">
            <a:spAutoFit/>
          </a:bodyPr>
          <a:lstStyle/>
          <a:p>
            <a:pPr marL="189230" indent="-176530">
              <a:lnSpc>
                <a:spcPct val="100000"/>
              </a:lnSpc>
              <a:buClr>
                <a:srgbClr val="FFFFFF"/>
              </a:buClr>
              <a:buFont typeface="Arial Unicode MS"/>
              <a:buChar char="□"/>
              <a:tabLst>
                <a:tab pos="189865" algn="l"/>
              </a:tabLst>
            </a:pPr>
            <a:r>
              <a:rPr sz="1100" dirty="0">
                <a:solidFill>
                  <a:srgbClr val="FFFF00"/>
                </a:solidFill>
                <a:latin typeface="Arial"/>
                <a:cs typeface="Arial"/>
              </a:rPr>
              <a:t>Pros:  </a:t>
            </a:r>
            <a:r>
              <a:rPr sz="1100" dirty="0">
                <a:solidFill>
                  <a:srgbClr val="FFFFFF"/>
                </a:solidFill>
                <a:latin typeface="Arial"/>
                <a:cs typeface="Arial"/>
              </a:rPr>
              <a:t>can model complex linguistic structures</a:t>
            </a:r>
            <a:endParaRPr sz="1100" dirty="0">
              <a:latin typeface="Arial"/>
              <a:cs typeface="Arial"/>
            </a:endParaRPr>
          </a:p>
          <a:p>
            <a:pPr marL="189230" indent="-176530">
              <a:lnSpc>
                <a:spcPct val="100000"/>
              </a:lnSpc>
              <a:spcBef>
                <a:spcPts val="330"/>
              </a:spcBef>
              <a:buClr>
                <a:srgbClr val="FFFFFF"/>
              </a:buClr>
              <a:buFont typeface="Arial Unicode MS"/>
              <a:buChar char="□"/>
              <a:tabLst>
                <a:tab pos="189865" algn="l"/>
              </a:tabLst>
            </a:pPr>
            <a:r>
              <a:rPr sz="1100" dirty="0">
                <a:solidFill>
                  <a:srgbClr val="FFFF00"/>
                </a:solidFill>
                <a:latin typeface="Arial"/>
                <a:cs typeface="Arial"/>
              </a:rPr>
              <a:t>Cons:  </a:t>
            </a:r>
            <a:r>
              <a:rPr sz="1100" dirty="0">
                <a:solidFill>
                  <a:srgbClr val="FFFFFF"/>
                </a:solidFill>
                <a:latin typeface="Arial"/>
                <a:cs typeface="Arial"/>
              </a:rPr>
              <a:t>heavily engineered, require extensive domain knowledge</a:t>
            </a:r>
            <a:endParaRPr sz="1100" dirty="0">
              <a:latin typeface="Arial"/>
              <a:cs typeface="Arial"/>
            </a:endParaRPr>
          </a:p>
        </p:txBody>
      </p:sp>
      <p:sp>
        <p:nvSpPr>
          <p:cNvPr id="2" name="灯片编号占位符 1">
            <a:extLst>
              <a:ext uri="{FF2B5EF4-FFF2-40B4-BE49-F238E27FC236}">
                <a16:creationId xmlns:a16="http://schemas.microsoft.com/office/drawing/2014/main" id="{E37D14FE-F87F-45A9-A357-EC1EE40ADC8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104</a:t>
            </a:fld>
            <a:r>
              <a:rPr lang="zh-CN" altLang="en-US" spc="-65"/>
              <a:t> </a:t>
            </a:r>
            <a:endParaRPr lang="en-US" altLang="zh-CN" spc="-2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RNN-Based LM NLG</a:t>
            </a:r>
          </a:p>
        </p:txBody>
      </p:sp>
      <p:sp>
        <p:nvSpPr>
          <p:cNvPr id="6" name="object 6"/>
          <p:cNvSpPr/>
          <p:nvPr/>
        </p:nvSpPr>
        <p:spPr>
          <a:xfrm>
            <a:off x="309193" y="713765"/>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7" name="object 7"/>
          <p:cNvSpPr/>
          <p:nvPr/>
        </p:nvSpPr>
        <p:spPr>
          <a:xfrm>
            <a:off x="309193" y="758187"/>
            <a:ext cx="3989704" cy="160020"/>
          </a:xfrm>
          <a:custGeom>
            <a:avLst/>
            <a:gdLst/>
            <a:ahLst/>
            <a:cxnLst/>
            <a:rect l="l" t="t" r="r" b="b"/>
            <a:pathLst>
              <a:path w="3989704" h="160019">
                <a:moveTo>
                  <a:pt x="3989652" y="0"/>
                </a:moveTo>
                <a:lnTo>
                  <a:pt x="0" y="0"/>
                </a:lnTo>
                <a:lnTo>
                  <a:pt x="0" y="108905"/>
                </a:lnTo>
                <a:lnTo>
                  <a:pt x="16636" y="146418"/>
                </a:lnTo>
                <a:lnTo>
                  <a:pt x="3938852" y="159705"/>
                </a:lnTo>
                <a:lnTo>
                  <a:pt x="3953095" y="157660"/>
                </a:lnTo>
                <a:lnTo>
                  <a:pt x="3984215" y="131701"/>
                </a:lnTo>
                <a:lnTo>
                  <a:pt x="3989652" y="0"/>
                </a:lnTo>
                <a:close/>
              </a:path>
            </a:pathLst>
          </a:custGeom>
          <a:solidFill>
            <a:srgbClr val="076A82"/>
          </a:solidFill>
        </p:spPr>
        <p:txBody>
          <a:bodyPr wrap="square" lIns="0" tIns="0" rIns="0" bIns="0" rtlCol="0"/>
          <a:lstStyle/>
          <a:p>
            <a:endParaRPr/>
          </a:p>
        </p:txBody>
      </p:sp>
      <p:sp>
        <p:nvSpPr>
          <p:cNvPr id="8" name="object 8"/>
          <p:cNvSpPr txBox="1"/>
          <p:nvPr/>
        </p:nvSpPr>
        <p:spPr>
          <a:xfrm>
            <a:off x="347294" y="507039"/>
            <a:ext cx="3710356" cy="991553"/>
          </a:xfrm>
          <a:prstGeom prst="rect">
            <a:avLst/>
          </a:prstGeom>
        </p:spPr>
        <p:txBody>
          <a:bodyPr vert="horz" wrap="square" lIns="0" tIns="0" rIns="0" bIns="0" rtlCol="0">
            <a:spAutoFit/>
          </a:bodyPr>
          <a:lstStyle/>
          <a:p>
            <a:pPr marL="12700">
              <a:lnSpc>
                <a:spcPct val="100000"/>
              </a:lnSpc>
            </a:pPr>
            <a:r>
              <a:rPr sz="900" dirty="0">
                <a:solidFill>
                  <a:srgbClr val="52BCEB"/>
                </a:solidFill>
                <a:latin typeface="Arial"/>
                <a:cs typeface="Arial"/>
              </a:rPr>
              <a:t>[Wen et al., 2015]</a:t>
            </a:r>
            <a:endParaRPr sz="900" dirty="0">
              <a:latin typeface="Arial"/>
              <a:cs typeface="Arial"/>
            </a:endParaRPr>
          </a:p>
          <a:p>
            <a:pPr>
              <a:lnSpc>
                <a:spcPct val="100000"/>
              </a:lnSpc>
              <a:spcBef>
                <a:spcPts val="24"/>
              </a:spcBef>
            </a:pPr>
            <a:endParaRPr sz="800" dirty="0">
              <a:latin typeface="Times New Roman"/>
              <a:cs typeface="Times New Roman"/>
            </a:endParaRPr>
          </a:p>
          <a:p>
            <a:pPr marL="12700">
              <a:lnSpc>
                <a:spcPct val="100000"/>
              </a:lnSpc>
            </a:pPr>
            <a:r>
              <a:rPr sz="800" dirty="0">
                <a:solidFill>
                  <a:srgbClr val="FFFFFF"/>
                </a:solidFill>
                <a:latin typeface="Arial"/>
                <a:cs typeface="Arial"/>
              </a:rPr>
              <a:t>“Deep” revolution has also transformed NLG</a:t>
            </a:r>
            <a:endParaRPr sz="800" dirty="0">
              <a:latin typeface="Arial"/>
              <a:cs typeface="Arial"/>
            </a:endParaRPr>
          </a:p>
          <a:p>
            <a:pPr>
              <a:lnSpc>
                <a:spcPct val="100000"/>
              </a:lnSpc>
              <a:spcBef>
                <a:spcPts val="50"/>
              </a:spcBef>
            </a:pPr>
            <a:endParaRPr sz="750" dirty="0">
              <a:latin typeface="Times New Roman"/>
              <a:cs typeface="Times New Roman"/>
            </a:endParaRPr>
          </a:p>
          <a:p>
            <a:pPr marL="289560" indent="-147955">
              <a:lnSpc>
                <a:spcPts val="955"/>
              </a:lnSpc>
              <a:buClr>
                <a:srgbClr val="FFFFFF"/>
              </a:buClr>
              <a:buFont typeface="Arial Unicode MS"/>
              <a:buChar char="□"/>
              <a:tabLst>
                <a:tab pos="290195" algn="l"/>
              </a:tabLst>
            </a:pPr>
            <a:r>
              <a:rPr sz="800" b="1" dirty="0">
                <a:solidFill>
                  <a:srgbClr val="FFFFFF"/>
                </a:solidFill>
                <a:latin typeface="Arial" panose="020B0604020202020204" pitchFamily="34" charset="0"/>
                <a:cs typeface="Arial" panose="020B0604020202020204" pitchFamily="34" charset="0"/>
              </a:rPr>
              <a:t>Distributed representations</a:t>
            </a:r>
            <a:r>
              <a:rPr sz="800" dirty="0">
                <a:solidFill>
                  <a:srgbClr val="FFFFFF"/>
                </a:solidFill>
                <a:latin typeface="Arial"/>
                <a:cs typeface="Arial"/>
              </a:rPr>
              <a:t>:  Generalisation</a:t>
            </a:r>
            <a:endParaRPr sz="800" dirty="0">
              <a:latin typeface="Arial"/>
              <a:cs typeface="Arial"/>
            </a:endParaRPr>
          </a:p>
          <a:p>
            <a:pPr marL="289560" indent="-147955">
              <a:lnSpc>
                <a:spcPts val="944"/>
              </a:lnSpc>
              <a:buClr>
                <a:srgbClr val="FFFFFF"/>
              </a:buClr>
              <a:buFont typeface="Arial Unicode MS"/>
              <a:buChar char="□"/>
              <a:tabLst>
                <a:tab pos="290195" algn="l"/>
              </a:tabLst>
            </a:pPr>
            <a:r>
              <a:rPr sz="800" b="1" dirty="0">
                <a:solidFill>
                  <a:srgbClr val="FFFFFF"/>
                </a:solidFill>
                <a:latin typeface="Arial" panose="020B0604020202020204" pitchFamily="34" charset="0"/>
                <a:cs typeface="Arial" panose="020B0604020202020204" pitchFamily="34" charset="0"/>
              </a:rPr>
              <a:t>Recurrent connections</a:t>
            </a:r>
            <a:r>
              <a:rPr sz="800" dirty="0">
                <a:solidFill>
                  <a:srgbClr val="FFFFFF"/>
                </a:solidFill>
                <a:latin typeface="Arial"/>
                <a:cs typeface="Arial"/>
              </a:rPr>
              <a:t>:  Long-term dependencies</a:t>
            </a:r>
            <a:endParaRPr sz="800" dirty="0">
              <a:latin typeface="Arial"/>
              <a:cs typeface="Arial"/>
            </a:endParaRPr>
          </a:p>
          <a:p>
            <a:pPr marL="289560" indent="-147955">
              <a:lnSpc>
                <a:spcPts val="944"/>
              </a:lnSpc>
              <a:buClr>
                <a:srgbClr val="FFFFFF"/>
              </a:buClr>
              <a:buFont typeface="Arial Unicode MS"/>
              <a:buChar char="□"/>
              <a:tabLst>
                <a:tab pos="290195" algn="l"/>
              </a:tabLst>
            </a:pPr>
            <a:r>
              <a:rPr sz="800" b="1" dirty="0">
                <a:solidFill>
                  <a:srgbClr val="FFFFFF"/>
                </a:solidFill>
                <a:latin typeface="Arial" panose="020B0604020202020204" pitchFamily="34" charset="0"/>
                <a:cs typeface="Arial" panose="020B0604020202020204" pitchFamily="34" charset="0"/>
              </a:rPr>
              <a:t>Conditional RNNs</a:t>
            </a:r>
            <a:r>
              <a:rPr sz="800" dirty="0">
                <a:solidFill>
                  <a:srgbClr val="FFFFFF"/>
                </a:solidFill>
                <a:latin typeface="Arial"/>
                <a:cs typeface="Arial"/>
              </a:rPr>
              <a:t>:  Flexibility and creativity</a:t>
            </a:r>
            <a:endParaRPr sz="800" dirty="0">
              <a:latin typeface="Arial"/>
              <a:cs typeface="Arial"/>
            </a:endParaRPr>
          </a:p>
          <a:p>
            <a:pPr marL="289560" indent="-147955">
              <a:lnSpc>
                <a:spcPts val="955"/>
              </a:lnSpc>
              <a:buClr>
                <a:srgbClr val="FFFFFF"/>
              </a:buClr>
              <a:buFont typeface="Arial Unicode MS"/>
              <a:buChar char="□"/>
              <a:tabLst>
                <a:tab pos="290195" algn="l"/>
              </a:tabLst>
            </a:pPr>
            <a:r>
              <a:rPr sz="800" b="1" dirty="0">
                <a:solidFill>
                  <a:srgbClr val="FFFFFF"/>
                </a:solidFill>
                <a:latin typeface="Arial" panose="020B0604020202020204" pitchFamily="34" charset="0"/>
                <a:cs typeface="Arial" panose="020B0604020202020204" pitchFamily="34" charset="0"/>
              </a:rPr>
              <a:t>Attention mechanism</a:t>
            </a:r>
            <a:r>
              <a:rPr sz="800" dirty="0">
                <a:solidFill>
                  <a:srgbClr val="FFFFFF"/>
                </a:solidFill>
                <a:latin typeface="Arial"/>
                <a:cs typeface="Arial"/>
              </a:rPr>
              <a:t>:  Focus on relevant and meaningful parts</a:t>
            </a:r>
            <a:endParaRPr sz="800" dirty="0">
              <a:latin typeface="Arial"/>
              <a:cs typeface="Arial"/>
            </a:endParaRPr>
          </a:p>
        </p:txBody>
      </p:sp>
      <p:sp>
        <p:nvSpPr>
          <p:cNvPr id="9" name="object 9"/>
          <p:cNvSpPr/>
          <p:nvPr/>
        </p:nvSpPr>
        <p:spPr>
          <a:xfrm>
            <a:off x="845997" y="1612888"/>
            <a:ext cx="2915908" cy="1781618"/>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A72AEBB7-13A0-4654-8271-6423E762B4F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105</a:t>
            </a:fld>
            <a:r>
              <a:rPr lang="zh-CN" altLang="en-US" spc="-65"/>
              <a:t> </a:t>
            </a:r>
            <a:endParaRPr lang="en-US" altLang="zh-CN" spc="-2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RNN-Based LM NLG</a:t>
            </a:r>
          </a:p>
          <a:p>
            <a:pPr marL="0" algn="ctr">
              <a:lnSpc>
                <a:spcPct val="100000"/>
              </a:lnSpc>
              <a:spcBef>
                <a:spcPts val="310"/>
              </a:spcBef>
            </a:pPr>
            <a:r>
              <a:rPr sz="1200" spc="0" dirty="0"/>
              <a:t>Handling Semantic Repetition/Missing</a:t>
            </a:r>
          </a:p>
        </p:txBody>
      </p:sp>
      <p:sp>
        <p:nvSpPr>
          <p:cNvPr id="5" name="object 5"/>
          <p:cNvSpPr/>
          <p:nvPr/>
        </p:nvSpPr>
        <p:spPr>
          <a:xfrm>
            <a:off x="309193" y="904608"/>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6" name="object 6"/>
          <p:cNvSpPr/>
          <p:nvPr/>
        </p:nvSpPr>
        <p:spPr>
          <a:xfrm>
            <a:off x="309193" y="949035"/>
            <a:ext cx="3989704" cy="193040"/>
          </a:xfrm>
          <a:custGeom>
            <a:avLst/>
            <a:gdLst/>
            <a:ahLst/>
            <a:cxnLst/>
            <a:rect l="l" t="t" r="r" b="b"/>
            <a:pathLst>
              <a:path w="3989704" h="193040">
                <a:moveTo>
                  <a:pt x="3989652" y="0"/>
                </a:moveTo>
                <a:lnTo>
                  <a:pt x="0" y="0"/>
                </a:lnTo>
                <a:lnTo>
                  <a:pt x="0" y="142085"/>
                </a:lnTo>
                <a:lnTo>
                  <a:pt x="16636" y="179598"/>
                </a:lnTo>
                <a:lnTo>
                  <a:pt x="3938852" y="192885"/>
                </a:lnTo>
                <a:lnTo>
                  <a:pt x="3953095" y="190840"/>
                </a:lnTo>
                <a:lnTo>
                  <a:pt x="3984215" y="164881"/>
                </a:lnTo>
                <a:lnTo>
                  <a:pt x="3989652" y="0"/>
                </a:lnTo>
                <a:close/>
              </a:path>
            </a:pathLst>
          </a:custGeom>
          <a:solidFill>
            <a:srgbClr val="076A82"/>
          </a:solidFill>
        </p:spPr>
        <p:txBody>
          <a:bodyPr wrap="square" lIns="0" tIns="0" rIns="0" bIns="0" rtlCol="0"/>
          <a:lstStyle/>
          <a:p>
            <a:endParaRPr/>
          </a:p>
        </p:txBody>
      </p:sp>
      <p:sp>
        <p:nvSpPr>
          <p:cNvPr id="7" name="object 7"/>
          <p:cNvSpPr txBox="1"/>
          <p:nvPr/>
        </p:nvSpPr>
        <p:spPr>
          <a:xfrm>
            <a:off x="347294" y="948068"/>
            <a:ext cx="3884929" cy="833755"/>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Empirically, </a:t>
            </a:r>
            <a:r>
              <a:rPr sz="1100" b="1" dirty="0">
                <a:solidFill>
                  <a:srgbClr val="FFFFFF"/>
                </a:solidFill>
                <a:latin typeface="Arial" panose="020B0604020202020204" pitchFamily="34" charset="0"/>
                <a:cs typeface="Arial" panose="020B0604020202020204" pitchFamily="34" charset="0"/>
              </a:rPr>
              <a:t>semantic repetition </a:t>
            </a:r>
            <a:r>
              <a:rPr sz="1100" dirty="0">
                <a:solidFill>
                  <a:srgbClr val="FFFFFF"/>
                </a:solidFill>
                <a:latin typeface="Arial"/>
                <a:cs typeface="Arial"/>
              </a:rPr>
              <a:t>is observed</a:t>
            </a:r>
            <a:endParaRPr sz="1100" dirty="0">
              <a:latin typeface="Arial"/>
              <a:cs typeface="Arial"/>
            </a:endParaRPr>
          </a:p>
          <a:p>
            <a:pPr>
              <a:lnSpc>
                <a:spcPct val="100000"/>
              </a:lnSpc>
              <a:spcBef>
                <a:spcPts val="44"/>
              </a:spcBef>
            </a:pPr>
            <a:endParaRPr sz="1350" dirty="0">
              <a:latin typeface="Times New Roman"/>
              <a:cs typeface="Times New Roman"/>
            </a:endParaRPr>
          </a:p>
          <a:p>
            <a:pPr marL="289560" indent="-158115">
              <a:lnSpc>
                <a:spcPct val="100000"/>
              </a:lnSpc>
              <a:buClr>
                <a:srgbClr val="FFFFFF"/>
              </a:buClr>
              <a:buFont typeface="Arial Unicode MS"/>
              <a:buChar char="□"/>
              <a:tabLst>
                <a:tab pos="290195" algn="l"/>
              </a:tabLst>
            </a:pPr>
            <a:r>
              <a:rPr sz="900" dirty="0">
                <a:solidFill>
                  <a:srgbClr val="FFFFFF"/>
                </a:solidFill>
                <a:latin typeface="Arial"/>
                <a:cs typeface="Arial"/>
              </a:rPr>
              <a:t>“EAT is a great </a:t>
            </a:r>
            <a:r>
              <a:rPr sz="900" dirty="0">
                <a:solidFill>
                  <a:srgbClr val="FFFF00"/>
                </a:solidFill>
                <a:latin typeface="Arial"/>
                <a:cs typeface="Arial"/>
              </a:rPr>
              <a:t>British </a:t>
            </a:r>
            <a:r>
              <a:rPr sz="900" dirty="0">
                <a:solidFill>
                  <a:srgbClr val="FFFFFF"/>
                </a:solidFill>
                <a:latin typeface="Arial"/>
                <a:cs typeface="Arial"/>
              </a:rPr>
              <a:t>restaurant that serves </a:t>
            </a:r>
            <a:r>
              <a:rPr sz="900" dirty="0">
                <a:solidFill>
                  <a:srgbClr val="FFFF00"/>
                </a:solidFill>
                <a:latin typeface="Arial"/>
                <a:cs typeface="Arial"/>
              </a:rPr>
              <a:t>British food</a:t>
            </a:r>
            <a:r>
              <a:rPr sz="900" dirty="0">
                <a:solidFill>
                  <a:srgbClr val="FFFFFF"/>
                </a:solidFill>
                <a:latin typeface="Arial"/>
                <a:cs typeface="Arial"/>
              </a:rPr>
              <a:t>.”</a:t>
            </a:r>
            <a:endParaRPr sz="900" dirty="0">
              <a:latin typeface="Arial"/>
              <a:cs typeface="Arial"/>
            </a:endParaRPr>
          </a:p>
          <a:p>
            <a:pPr marL="289560" marR="5080" indent="-158115">
              <a:lnSpc>
                <a:spcPct val="101499"/>
              </a:lnSpc>
              <a:spcBef>
                <a:spcPts val="395"/>
              </a:spcBef>
              <a:buClr>
                <a:srgbClr val="FFFFFF"/>
              </a:buClr>
              <a:buFont typeface="Arial Unicode MS"/>
              <a:buChar char="□"/>
              <a:tabLst>
                <a:tab pos="290195" algn="l"/>
              </a:tabLst>
            </a:pPr>
            <a:r>
              <a:rPr sz="900" dirty="0">
                <a:solidFill>
                  <a:srgbClr val="FFFFFF"/>
                </a:solidFill>
                <a:latin typeface="Arial"/>
                <a:cs typeface="Arial"/>
              </a:rPr>
              <a:t>“EAT is a </a:t>
            </a:r>
            <a:r>
              <a:rPr sz="900" dirty="0">
                <a:solidFill>
                  <a:srgbClr val="FFFF00"/>
                </a:solidFill>
                <a:latin typeface="Arial"/>
                <a:cs typeface="Arial"/>
              </a:rPr>
              <a:t>pet-friendly </a:t>
            </a:r>
            <a:r>
              <a:rPr sz="900" dirty="0">
                <a:solidFill>
                  <a:srgbClr val="FFFFFF"/>
                </a:solidFill>
                <a:latin typeface="Arial"/>
                <a:cs typeface="Arial"/>
              </a:rPr>
              <a:t>place in the </a:t>
            </a:r>
            <a:r>
              <a:rPr sz="900" dirty="0">
                <a:solidFill>
                  <a:srgbClr val="FFFF00"/>
                </a:solidFill>
                <a:latin typeface="Arial"/>
                <a:cs typeface="Arial"/>
              </a:rPr>
              <a:t>cheap </a:t>
            </a:r>
            <a:r>
              <a:rPr sz="900" dirty="0">
                <a:solidFill>
                  <a:srgbClr val="FFFFFF"/>
                </a:solidFill>
                <a:latin typeface="Arial"/>
                <a:cs typeface="Arial"/>
              </a:rPr>
              <a:t>price range.  It is </a:t>
            </a:r>
            <a:r>
              <a:rPr sz="900" dirty="0">
                <a:solidFill>
                  <a:srgbClr val="FFFF00"/>
                </a:solidFill>
                <a:latin typeface="Arial"/>
                <a:cs typeface="Arial"/>
              </a:rPr>
              <a:t>a</a:t>
            </a:r>
            <a:r>
              <a:rPr sz="900" dirty="0">
                <a:solidFill>
                  <a:srgbClr val="FFFF00"/>
                </a:solidFill>
                <a:latin typeface="Arial Narrow"/>
                <a:cs typeface="Arial Narrow"/>
              </a:rPr>
              <a:t>ff</a:t>
            </a:r>
            <a:r>
              <a:rPr sz="900" dirty="0">
                <a:solidFill>
                  <a:srgbClr val="FFFF00"/>
                </a:solidFill>
                <a:latin typeface="Arial"/>
                <a:cs typeface="Arial"/>
              </a:rPr>
              <a:t>ordable </a:t>
            </a:r>
            <a:r>
              <a:rPr sz="900" dirty="0">
                <a:solidFill>
                  <a:srgbClr val="FFFFFF"/>
                </a:solidFill>
                <a:latin typeface="Arial"/>
                <a:cs typeface="Arial"/>
              </a:rPr>
              <a:t>and also </a:t>
            </a:r>
            <a:r>
              <a:rPr sz="900" dirty="0">
                <a:solidFill>
                  <a:srgbClr val="FFFF00"/>
                </a:solidFill>
                <a:latin typeface="Arial"/>
                <a:cs typeface="Arial"/>
              </a:rPr>
              <a:t>allows pets</a:t>
            </a:r>
            <a:r>
              <a:rPr sz="900" dirty="0">
                <a:solidFill>
                  <a:srgbClr val="FFFFFF"/>
                </a:solidFill>
                <a:latin typeface="Arial"/>
                <a:cs typeface="Arial"/>
              </a:rPr>
              <a:t>.</a:t>
            </a:r>
            <a:endParaRPr sz="900" dirty="0">
              <a:latin typeface="Arial"/>
              <a:cs typeface="Arial"/>
            </a:endParaRPr>
          </a:p>
        </p:txBody>
      </p:sp>
      <p:sp>
        <p:nvSpPr>
          <p:cNvPr id="8" name="object 8"/>
          <p:cNvSpPr/>
          <p:nvPr/>
        </p:nvSpPr>
        <p:spPr>
          <a:xfrm>
            <a:off x="309193" y="2133053"/>
            <a:ext cx="3989704" cy="82550"/>
          </a:xfrm>
          <a:custGeom>
            <a:avLst/>
            <a:gdLst/>
            <a:ahLst/>
            <a:cxnLst/>
            <a:rect l="l" t="t" r="r" b="b"/>
            <a:pathLst>
              <a:path w="3989704" h="82550">
                <a:moveTo>
                  <a:pt x="3938852" y="0"/>
                </a:moveTo>
                <a:lnTo>
                  <a:pt x="41300" y="896"/>
                </a:lnTo>
                <a:lnTo>
                  <a:pt x="7786" y="23856"/>
                </a:lnTo>
                <a:lnTo>
                  <a:pt x="0" y="50799"/>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9" name="object 9"/>
          <p:cNvSpPr/>
          <p:nvPr/>
        </p:nvSpPr>
        <p:spPr>
          <a:xfrm>
            <a:off x="309193" y="2177481"/>
            <a:ext cx="3989704" cy="193040"/>
          </a:xfrm>
          <a:custGeom>
            <a:avLst/>
            <a:gdLst/>
            <a:ahLst/>
            <a:cxnLst/>
            <a:rect l="l" t="t" r="r" b="b"/>
            <a:pathLst>
              <a:path w="3989704" h="193039">
                <a:moveTo>
                  <a:pt x="3989652" y="0"/>
                </a:moveTo>
                <a:lnTo>
                  <a:pt x="0" y="0"/>
                </a:lnTo>
                <a:lnTo>
                  <a:pt x="0" y="142085"/>
                </a:lnTo>
                <a:lnTo>
                  <a:pt x="16636" y="179599"/>
                </a:lnTo>
                <a:lnTo>
                  <a:pt x="3938852" y="192885"/>
                </a:lnTo>
                <a:lnTo>
                  <a:pt x="3953095" y="190840"/>
                </a:lnTo>
                <a:lnTo>
                  <a:pt x="3984215" y="164881"/>
                </a:lnTo>
                <a:lnTo>
                  <a:pt x="3989652" y="0"/>
                </a:lnTo>
                <a:close/>
              </a:path>
            </a:pathLst>
          </a:custGeom>
          <a:solidFill>
            <a:srgbClr val="076A82"/>
          </a:solidFill>
        </p:spPr>
        <p:txBody>
          <a:bodyPr wrap="square" lIns="0" tIns="0" rIns="0" bIns="0" rtlCol="0"/>
          <a:lstStyle/>
          <a:p>
            <a:endParaRPr/>
          </a:p>
        </p:txBody>
      </p:sp>
      <p:sp>
        <p:nvSpPr>
          <p:cNvPr id="10" name="object 10"/>
          <p:cNvSpPr txBox="1"/>
          <p:nvPr/>
        </p:nvSpPr>
        <p:spPr>
          <a:xfrm>
            <a:off x="347294" y="2177008"/>
            <a:ext cx="3329356" cy="169277"/>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How to mitigate this problem?</a:t>
            </a:r>
            <a:endParaRPr sz="1100" dirty="0">
              <a:latin typeface="Arial"/>
              <a:cs typeface="Arial"/>
            </a:endParaRPr>
          </a:p>
        </p:txBody>
      </p:sp>
      <p:sp>
        <p:nvSpPr>
          <p:cNvPr id="11" name="object 11"/>
          <p:cNvSpPr txBox="1"/>
          <p:nvPr/>
        </p:nvSpPr>
        <p:spPr>
          <a:xfrm>
            <a:off x="466547" y="2541795"/>
            <a:ext cx="1203960" cy="466794"/>
          </a:xfrm>
          <a:prstGeom prst="rect">
            <a:avLst/>
          </a:prstGeom>
        </p:spPr>
        <p:txBody>
          <a:bodyPr vert="horz" wrap="square" lIns="0" tIns="0" rIns="0" bIns="0" rtlCol="0">
            <a:spAutoFit/>
          </a:bodyPr>
          <a:lstStyle/>
          <a:p>
            <a:pPr marL="170180" indent="-157480">
              <a:lnSpc>
                <a:spcPct val="100000"/>
              </a:lnSpc>
              <a:buClr>
                <a:srgbClr val="FFFFFF"/>
              </a:buClr>
              <a:buFont typeface="Arial Unicode MS"/>
              <a:buChar char="□"/>
              <a:tabLst>
                <a:tab pos="170815" algn="l"/>
              </a:tabLst>
            </a:pPr>
            <a:r>
              <a:rPr sz="900" dirty="0">
                <a:solidFill>
                  <a:srgbClr val="FFFFFF"/>
                </a:solidFill>
                <a:latin typeface="Arial"/>
                <a:cs typeface="Arial"/>
              </a:rPr>
              <a:t>Post-processing rules</a:t>
            </a:r>
            <a:endParaRPr sz="900">
              <a:latin typeface="Arial"/>
              <a:cs typeface="Arial"/>
            </a:endParaRPr>
          </a:p>
          <a:p>
            <a:pPr marL="170180" indent="-157480">
              <a:lnSpc>
                <a:spcPct val="100000"/>
              </a:lnSpc>
              <a:spcBef>
                <a:spcPts val="414"/>
              </a:spcBef>
              <a:buClr>
                <a:srgbClr val="FFFFFF"/>
              </a:buClr>
              <a:buFont typeface="Arial Unicode MS"/>
              <a:buChar char="□"/>
              <a:tabLst>
                <a:tab pos="170815" algn="l"/>
              </a:tabLst>
            </a:pPr>
            <a:r>
              <a:rPr sz="900" dirty="0">
                <a:solidFill>
                  <a:srgbClr val="FFFFFF"/>
                </a:solidFill>
                <a:latin typeface="Arial"/>
                <a:cs typeface="Arial"/>
              </a:rPr>
              <a:t>Gating mechanism</a:t>
            </a:r>
            <a:endParaRPr sz="900">
              <a:latin typeface="Arial"/>
              <a:cs typeface="Arial"/>
            </a:endParaRPr>
          </a:p>
        </p:txBody>
      </p:sp>
      <p:sp>
        <p:nvSpPr>
          <p:cNvPr id="12" name="object 12"/>
          <p:cNvSpPr txBox="1"/>
          <p:nvPr/>
        </p:nvSpPr>
        <p:spPr>
          <a:xfrm>
            <a:off x="1686628" y="2541795"/>
            <a:ext cx="2456925" cy="169598"/>
          </a:xfrm>
          <a:prstGeom prst="rect">
            <a:avLst/>
          </a:prstGeom>
        </p:spPr>
        <p:txBody>
          <a:bodyPr vert="horz" wrap="square" lIns="0" tIns="0" rIns="0" bIns="0" rtlCol="0">
            <a:spAutoFit/>
          </a:bodyPr>
          <a:lstStyle/>
          <a:p>
            <a:pPr marL="12700" marR="5080" indent="117475">
              <a:lnSpc>
                <a:spcPct val="138400"/>
              </a:lnSpc>
            </a:pPr>
            <a:r>
              <a:rPr sz="900" dirty="0">
                <a:solidFill>
                  <a:srgbClr val="52BCEB"/>
                </a:solidFill>
                <a:latin typeface="Arial"/>
                <a:cs typeface="Arial"/>
              </a:rPr>
              <a:t>[Oh and Rudnicky, 2000] [Wen et al., 2015]</a:t>
            </a:r>
            <a:endParaRPr sz="900" dirty="0">
              <a:latin typeface="Arial"/>
              <a:cs typeface="Arial"/>
            </a:endParaRPr>
          </a:p>
        </p:txBody>
      </p:sp>
      <p:sp>
        <p:nvSpPr>
          <p:cNvPr id="13" name="object 13"/>
          <p:cNvSpPr txBox="1"/>
          <p:nvPr/>
        </p:nvSpPr>
        <p:spPr>
          <a:xfrm>
            <a:off x="466547" y="3068082"/>
            <a:ext cx="644525" cy="138499"/>
          </a:xfrm>
          <a:prstGeom prst="rect">
            <a:avLst/>
          </a:prstGeom>
        </p:spPr>
        <p:txBody>
          <a:bodyPr vert="horz" wrap="square" lIns="0" tIns="0" rIns="0" bIns="0" rtlCol="0">
            <a:spAutoFit/>
          </a:bodyPr>
          <a:lstStyle/>
          <a:p>
            <a:pPr marL="170180" indent="-157480">
              <a:lnSpc>
                <a:spcPct val="100000"/>
              </a:lnSpc>
              <a:buClr>
                <a:srgbClr val="FFFFFF"/>
              </a:buClr>
              <a:buFont typeface="Arial Unicode MS"/>
              <a:buChar char="□"/>
              <a:tabLst>
                <a:tab pos="170815" algn="l"/>
              </a:tabLst>
            </a:pPr>
            <a:r>
              <a:rPr sz="900" dirty="0">
                <a:solidFill>
                  <a:srgbClr val="FFFFFF"/>
                </a:solidFill>
                <a:latin typeface="Arial"/>
                <a:cs typeface="Arial"/>
              </a:rPr>
              <a:t>Attention</a:t>
            </a:r>
            <a:endParaRPr sz="900" dirty="0">
              <a:latin typeface="Arial"/>
              <a:cs typeface="Arial"/>
            </a:endParaRPr>
          </a:p>
        </p:txBody>
      </p:sp>
      <p:sp>
        <p:nvSpPr>
          <p:cNvPr id="14" name="object 14"/>
          <p:cNvSpPr txBox="1"/>
          <p:nvPr/>
        </p:nvSpPr>
        <p:spPr>
          <a:xfrm>
            <a:off x="1314450" y="3077529"/>
            <a:ext cx="3421824" cy="138499"/>
          </a:xfrm>
          <a:prstGeom prst="rect">
            <a:avLst/>
          </a:prstGeom>
        </p:spPr>
        <p:txBody>
          <a:bodyPr vert="horz" wrap="square" lIns="0" tIns="0" rIns="0" bIns="0" rtlCol="0">
            <a:spAutoFit/>
          </a:bodyPr>
          <a:lstStyle/>
          <a:p>
            <a:pPr marL="12700">
              <a:lnSpc>
                <a:spcPct val="100000"/>
              </a:lnSpc>
            </a:pPr>
            <a:r>
              <a:rPr sz="900" dirty="0">
                <a:solidFill>
                  <a:srgbClr val="52BCEB"/>
                </a:solidFill>
                <a:latin typeface="Arial"/>
                <a:cs typeface="Arial"/>
              </a:rPr>
              <a:t>[Mei et al., 2016; Wen et al., 2016; Tran and Nguyen, 2017]</a:t>
            </a:r>
            <a:endParaRPr sz="900" dirty="0">
              <a:latin typeface="Arial"/>
              <a:cs typeface="Arial"/>
            </a:endParaRPr>
          </a:p>
        </p:txBody>
      </p:sp>
      <p:sp>
        <p:nvSpPr>
          <p:cNvPr id="2" name="灯片编号占位符 1">
            <a:extLst>
              <a:ext uri="{FF2B5EF4-FFF2-40B4-BE49-F238E27FC236}">
                <a16:creationId xmlns:a16="http://schemas.microsoft.com/office/drawing/2014/main" id="{61F16A30-884D-4FD6-BB8C-F9FD5B24E36E}"/>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106</a:t>
            </a:fld>
            <a:r>
              <a:rPr lang="zh-CN" altLang="en-US" spc="-65"/>
              <a:t> </a:t>
            </a:r>
            <a:endParaRPr lang="en-US" altLang="zh-CN" spc="-2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RNN-Based NLG</a:t>
            </a:r>
          </a:p>
        </p:txBody>
      </p:sp>
      <p:sp>
        <p:nvSpPr>
          <p:cNvPr id="2" name="灯片编号占位符 1">
            <a:extLst>
              <a:ext uri="{FF2B5EF4-FFF2-40B4-BE49-F238E27FC236}">
                <a16:creationId xmlns:a16="http://schemas.microsoft.com/office/drawing/2014/main" id="{6AD206B3-F88B-4569-9957-76EBC6D95A7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107</a:t>
            </a:fld>
            <a:r>
              <a:rPr lang="zh-CN" altLang="en-US" spc="-65"/>
              <a:t> </a:t>
            </a:r>
            <a:endParaRPr lang="en-US" altLang="zh-CN" spc="-20" dirty="0"/>
          </a:p>
        </p:txBody>
      </p:sp>
      <p:sp>
        <p:nvSpPr>
          <p:cNvPr id="5" name="object 5"/>
          <p:cNvSpPr/>
          <p:nvPr/>
        </p:nvSpPr>
        <p:spPr>
          <a:xfrm>
            <a:off x="309193" y="707301"/>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6" name="object 6"/>
          <p:cNvSpPr/>
          <p:nvPr/>
        </p:nvSpPr>
        <p:spPr>
          <a:xfrm>
            <a:off x="309193" y="751724"/>
            <a:ext cx="3989704" cy="321945"/>
          </a:xfrm>
          <a:custGeom>
            <a:avLst/>
            <a:gdLst/>
            <a:ahLst/>
            <a:cxnLst/>
            <a:rect l="l" t="t" r="r" b="b"/>
            <a:pathLst>
              <a:path w="3989704" h="321944">
                <a:moveTo>
                  <a:pt x="3989652" y="0"/>
                </a:moveTo>
                <a:lnTo>
                  <a:pt x="0" y="0"/>
                </a:lnTo>
                <a:lnTo>
                  <a:pt x="0" y="270676"/>
                </a:lnTo>
                <a:lnTo>
                  <a:pt x="16636" y="308190"/>
                </a:lnTo>
                <a:lnTo>
                  <a:pt x="3938852" y="321476"/>
                </a:lnTo>
                <a:lnTo>
                  <a:pt x="3953095" y="319431"/>
                </a:lnTo>
                <a:lnTo>
                  <a:pt x="3984215" y="293472"/>
                </a:lnTo>
                <a:lnTo>
                  <a:pt x="3989652" y="0"/>
                </a:lnTo>
                <a:close/>
              </a:path>
            </a:pathLst>
          </a:custGeom>
          <a:solidFill>
            <a:srgbClr val="076A82"/>
          </a:solidFill>
        </p:spPr>
        <p:txBody>
          <a:bodyPr wrap="square" lIns="0" tIns="0" rIns="0" bIns="0" rtlCol="0"/>
          <a:lstStyle/>
          <a:p>
            <a:endParaRPr/>
          </a:p>
        </p:txBody>
      </p:sp>
      <p:sp>
        <p:nvSpPr>
          <p:cNvPr id="7" name="object 7"/>
          <p:cNvSpPr txBox="1"/>
          <p:nvPr/>
        </p:nvSpPr>
        <p:spPr>
          <a:xfrm>
            <a:off x="347294" y="433045"/>
            <a:ext cx="3835400" cy="625043"/>
          </a:xfrm>
          <a:prstGeom prst="rect">
            <a:avLst/>
          </a:prstGeom>
        </p:spPr>
        <p:txBody>
          <a:bodyPr vert="horz" wrap="square" lIns="0" tIns="0" rIns="0" bIns="0" rtlCol="0">
            <a:spAutoFit/>
          </a:bodyPr>
          <a:lstStyle/>
          <a:p>
            <a:pPr marL="1050925">
              <a:lnSpc>
                <a:spcPct val="100000"/>
              </a:lnSpc>
            </a:pPr>
            <a:r>
              <a:rPr sz="1050" b="1" dirty="0">
                <a:solidFill>
                  <a:srgbClr val="FFFFFF"/>
                </a:solidFill>
                <a:latin typeface="Arial" panose="020B0604020202020204" pitchFamily="34" charset="0"/>
                <a:cs typeface="Arial" panose="020B0604020202020204" pitchFamily="34" charset="0"/>
              </a:rPr>
              <a:t>Learning to Control Gates</a:t>
            </a:r>
            <a:endParaRPr sz="1050" dirty="0">
              <a:latin typeface="Arial" panose="020B0604020202020204" pitchFamily="34" charset="0"/>
              <a:cs typeface="Arial" panose="020B0604020202020204" pitchFamily="34" charset="0"/>
            </a:endParaRPr>
          </a:p>
          <a:p>
            <a:pPr>
              <a:lnSpc>
                <a:spcPct val="100000"/>
              </a:lnSpc>
              <a:spcBef>
                <a:spcPts val="2"/>
              </a:spcBef>
            </a:pPr>
            <a:endParaRPr sz="1100" dirty="0">
              <a:latin typeface="Times New Roman"/>
              <a:cs typeface="Times New Roman"/>
            </a:endParaRPr>
          </a:p>
          <a:p>
            <a:pPr marL="12700" marR="5080">
              <a:lnSpc>
                <a:spcPct val="101499"/>
              </a:lnSpc>
            </a:pPr>
            <a:r>
              <a:rPr sz="900" dirty="0">
                <a:solidFill>
                  <a:srgbClr val="FFFFFF"/>
                </a:solidFill>
                <a:latin typeface="Arial"/>
                <a:cs typeface="Arial"/>
              </a:rPr>
              <a:t>Learn to open/close the LSTM gates based on </a:t>
            </a:r>
            <a:r>
              <a:rPr sz="900" dirty="0">
                <a:solidFill>
                  <a:srgbClr val="FFFF00"/>
                </a:solidFill>
                <a:latin typeface="Arial"/>
                <a:cs typeface="Arial"/>
              </a:rPr>
              <a:t>generation history </a:t>
            </a:r>
            <a:r>
              <a:rPr sz="900" dirty="0">
                <a:solidFill>
                  <a:srgbClr val="52BCEB"/>
                </a:solidFill>
                <a:latin typeface="Arial"/>
                <a:cs typeface="Arial"/>
              </a:rPr>
              <a:t>[Wen et al., 2015]</a:t>
            </a:r>
            <a:endParaRPr sz="900" dirty="0">
              <a:latin typeface="Arial"/>
              <a:cs typeface="Arial"/>
            </a:endParaRPr>
          </a:p>
        </p:txBody>
      </p:sp>
      <p:sp>
        <p:nvSpPr>
          <p:cNvPr id="8" name="object 8"/>
          <p:cNvSpPr/>
          <p:nvPr/>
        </p:nvSpPr>
        <p:spPr>
          <a:xfrm>
            <a:off x="359994" y="1176117"/>
            <a:ext cx="3887943" cy="213999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RNN-Based NLG</a:t>
            </a:r>
          </a:p>
          <a:p>
            <a:pPr marL="0" algn="ctr">
              <a:lnSpc>
                <a:spcPct val="100000"/>
              </a:lnSpc>
              <a:spcBef>
                <a:spcPts val="310"/>
              </a:spcBef>
            </a:pPr>
            <a:r>
              <a:rPr sz="1200" spc="0" dirty="0"/>
              <a:t>Feature Visualisation</a:t>
            </a:r>
          </a:p>
        </p:txBody>
      </p:sp>
      <p:sp>
        <p:nvSpPr>
          <p:cNvPr id="5" name="object 5"/>
          <p:cNvSpPr/>
          <p:nvPr/>
        </p:nvSpPr>
        <p:spPr>
          <a:xfrm>
            <a:off x="316944" y="639309"/>
            <a:ext cx="4082233" cy="2569881"/>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837598B2-8C89-48B7-81DB-C455F85CDF4A}"/>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108</a:t>
            </a:fld>
            <a:r>
              <a:rPr lang="zh-CN" altLang="en-US" spc="-65"/>
              <a:t> </a:t>
            </a:r>
            <a:endParaRPr lang="en-US" altLang="zh-CN" spc="-2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(Attentive) Seq2Seq for NLG</a:t>
            </a:r>
          </a:p>
        </p:txBody>
      </p:sp>
      <p:sp>
        <p:nvSpPr>
          <p:cNvPr id="6" name="object 6"/>
          <p:cNvSpPr txBox="1"/>
          <p:nvPr/>
        </p:nvSpPr>
        <p:spPr>
          <a:xfrm>
            <a:off x="347294" y="999046"/>
            <a:ext cx="3470275" cy="341247"/>
          </a:xfrm>
          <a:prstGeom prst="rect">
            <a:avLst/>
          </a:prstGeom>
        </p:spPr>
        <p:txBody>
          <a:bodyPr vert="horz" wrap="square" lIns="0" tIns="0" rIns="0" bIns="0" rtlCol="0">
            <a:spAutoFit/>
          </a:bodyPr>
          <a:lstStyle/>
          <a:p>
            <a:pPr marL="12700" marR="5080">
              <a:lnSpc>
                <a:spcPct val="102699"/>
              </a:lnSpc>
            </a:pPr>
            <a:r>
              <a:rPr sz="1100" dirty="0">
                <a:solidFill>
                  <a:srgbClr val="FFFFFF"/>
                </a:solidFill>
                <a:latin typeface="Arial"/>
                <a:cs typeface="Arial"/>
              </a:rPr>
              <a:t>Encode Dialogue Act, Seq2Seq for generation </a:t>
            </a:r>
            <a:r>
              <a:rPr sz="1100" dirty="0">
                <a:solidFill>
                  <a:srgbClr val="52BCEB"/>
                </a:solidFill>
                <a:latin typeface="Arial"/>
                <a:cs typeface="Arial"/>
              </a:rPr>
              <a:t>[ </a:t>
            </a:r>
            <a:r>
              <a:rPr sz="1100" b="1" dirty="0">
                <a:solidFill>
                  <a:srgbClr val="52BCEB"/>
                </a:solidFill>
                <a:latin typeface="Arial" panose="020B0604020202020204" pitchFamily="34" charset="0"/>
                <a:cs typeface="Arial" panose="020B0604020202020204" pitchFamily="34" charset="0"/>
              </a:rPr>
              <a:t>Duöek and Jurcicek, 2016</a:t>
            </a:r>
            <a:r>
              <a:rPr sz="1100" dirty="0">
                <a:solidFill>
                  <a:srgbClr val="52BCEB"/>
                </a:solidFill>
                <a:latin typeface="Arial"/>
                <a:cs typeface="Arial"/>
              </a:rPr>
              <a:t>, Wen et al., 2015; ...]</a:t>
            </a:r>
            <a:endParaRPr sz="1100" dirty="0">
              <a:latin typeface="Arial"/>
              <a:cs typeface="Arial"/>
            </a:endParaRPr>
          </a:p>
        </p:txBody>
      </p:sp>
      <p:sp>
        <p:nvSpPr>
          <p:cNvPr id="7" name="object 7"/>
          <p:cNvSpPr/>
          <p:nvPr/>
        </p:nvSpPr>
        <p:spPr>
          <a:xfrm>
            <a:off x="359994" y="1582734"/>
            <a:ext cx="3888110" cy="814073"/>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947A2B05-9547-4B35-ACBD-494CB6B0356F}"/>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109</a:t>
            </a:fld>
            <a:r>
              <a:rPr lang="zh-CN" altLang="en-US" spc="-65"/>
              <a:t> </a:t>
            </a:r>
            <a:endParaRPr lang="en-US" altLang="zh-CN" spc="-2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Conversational AI in 2018</a:t>
            </a:r>
          </a:p>
        </p:txBody>
      </p:sp>
      <p:sp>
        <p:nvSpPr>
          <p:cNvPr id="2" name="内容占位符 1">
            <a:extLst>
              <a:ext uri="{FF2B5EF4-FFF2-40B4-BE49-F238E27FC236}">
                <a16:creationId xmlns:a16="http://schemas.microsoft.com/office/drawing/2014/main" id="{99FEB04C-E00E-4DDE-9FD2-FBF7998B9859}"/>
              </a:ext>
            </a:extLst>
          </p:cNvPr>
          <p:cNvSpPr>
            <a:spLocks noGrp="1"/>
          </p:cNvSpPr>
          <p:nvPr>
            <p:ph idx="1"/>
          </p:nvPr>
        </p:nvSpPr>
        <p:spPr/>
        <p:txBody>
          <a:bodyPr>
            <a:normAutofit/>
          </a:bodyPr>
          <a:lstStyle/>
          <a:p>
            <a:pPr marL="289560" indent="-177165">
              <a:lnSpc>
                <a:spcPct val="100000"/>
              </a:lnSpc>
              <a:buClr>
                <a:srgbClr val="FFFFFF"/>
              </a:buClr>
              <a:buFont typeface="Arial Unicode MS"/>
              <a:buChar char="□"/>
              <a:tabLst>
                <a:tab pos="290195" algn="l"/>
              </a:tabLst>
            </a:pPr>
            <a:r>
              <a:rPr lang="en-US" altLang="zh-CN" b="1" dirty="0"/>
              <a:t>Applications</a:t>
            </a:r>
            <a:endParaRPr lang="en-US" altLang="zh-CN" b="1" dirty="0">
              <a:solidFill>
                <a:srgbClr val="FFFF00"/>
              </a:solidFill>
              <a:latin typeface="Arial"/>
              <a:cs typeface="Arial"/>
            </a:endParaRPr>
          </a:p>
          <a:p>
            <a:pPr marL="520080" lvl="1" indent="-177165">
              <a:lnSpc>
                <a:spcPct val="100000"/>
              </a:lnSpc>
              <a:buClr>
                <a:srgbClr val="FFFFFF"/>
              </a:buClr>
              <a:buFont typeface="Arial Unicode MS"/>
              <a:buChar char="□"/>
              <a:tabLst>
                <a:tab pos="290195" algn="l"/>
              </a:tabLst>
            </a:pPr>
            <a:r>
              <a:rPr lang="en-US" altLang="zh-CN" sz="1000" dirty="0">
                <a:solidFill>
                  <a:srgbClr val="FFFF00"/>
                </a:solidFill>
                <a:latin typeface="Arial"/>
                <a:cs typeface="Arial"/>
              </a:rPr>
              <a:t>Bookings:  </a:t>
            </a:r>
            <a:r>
              <a:rPr lang="en-US" altLang="zh-CN" sz="1000" dirty="0">
                <a:solidFill>
                  <a:srgbClr val="FFFFFF"/>
                </a:solidFill>
                <a:latin typeface="Arial"/>
                <a:cs typeface="Arial"/>
              </a:rPr>
              <a:t>restaurants, hotels, flights, train tickets, ...</a:t>
            </a:r>
            <a:endParaRPr lang="en-US" altLang="zh-CN" sz="1000" dirty="0">
              <a:latin typeface="Arial"/>
              <a:cs typeface="Arial"/>
            </a:endParaRPr>
          </a:p>
          <a:p>
            <a:pPr marL="520080" lvl="1" indent="-177165">
              <a:lnSpc>
                <a:spcPct val="100000"/>
              </a:lnSpc>
              <a:spcBef>
                <a:spcPts val="869"/>
              </a:spcBef>
              <a:buClr>
                <a:srgbClr val="FFFFFF"/>
              </a:buClr>
              <a:buFont typeface="Arial Unicode MS"/>
              <a:buChar char="□"/>
              <a:tabLst>
                <a:tab pos="290195" algn="l"/>
              </a:tabLst>
            </a:pPr>
            <a:r>
              <a:rPr lang="en-US" altLang="zh-CN" sz="1000" dirty="0">
                <a:solidFill>
                  <a:srgbClr val="FFFF00"/>
                </a:solidFill>
                <a:latin typeface="Arial"/>
                <a:cs typeface="Arial"/>
              </a:rPr>
              <a:t>E-commerce</a:t>
            </a:r>
            <a:r>
              <a:rPr lang="en-US" altLang="zh-CN" sz="1000" dirty="0">
                <a:solidFill>
                  <a:srgbClr val="FFFFFF"/>
                </a:solidFill>
                <a:latin typeface="Arial"/>
                <a:cs typeface="Arial"/>
              </a:rPr>
              <a:t>:  from search to payment</a:t>
            </a:r>
            <a:endParaRPr lang="en-US" altLang="zh-CN" sz="1000" dirty="0">
              <a:latin typeface="Arial"/>
              <a:cs typeface="Arial"/>
            </a:endParaRPr>
          </a:p>
          <a:p>
            <a:pPr marL="520080" marR="182880" lvl="1" indent="-177165">
              <a:lnSpc>
                <a:spcPct val="102699"/>
              </a:lnSpc>
              <a:spcBef>
                <a:spcPts val="835"/>
              </a:spcBef>
              <a:buClr>
                <a:srgbClr val="FFFFFF"/>
              </a:buClr>
              <a:buFont typeface="Arial Unicode MS"/>
              <a:buChar char="□"/>
              <a:tabLst>
                <a:tab pos="290195" algn="l"/>
              </a:tabLst>
            </a:pPr>
            <a:r>
              <a:rPr lang="en-US" altLang="zh-CN" sz="1000" dirty="0">
                <a:solidFill>
                  <a:srgbClr val="FFFF00"/>
                </a:solidFill>
                <a:latin typeface="Arial"/>
                <a:cs typeface="Arial"/>
              </a:rPr>
              <a:t>Accounting and Finance</a:t>
            </a:r>
            <a:r>
              <a:rPr lang="en-US" altLang="zh-CN" sz="1000" dirty="0">
                <a:solidFill>
                  <a:srgbClr val="FFFFFF"/>
                </a:solidFill>
                <a:latin typeface="Arial"/>
                <a:cs typeface="Arial"/>
              </a:rPr>
              <a:t>:  from organizing records to cryptocurrency trade</a:t>
            </a:r>
            <a:endParaRPr lang="en-US" altLang="zh-CN" sz="1000" dirty="0">
              <a:latin typeface="Arial"/>
              <a:cs typeface="Arial"/>
            </a:endParaRPr>
          </a:p>
          <a:p>
            <a:pPr marL="520080" lvl="1" indent="-177165">
              <a:lnSpc>
                <a:spcPct val="100000"/>
              </a:lnSpc>
              <a:spcBef>
                <a:spcPts val="869"/>
              </a:spcBef>
              <a:buClr>
                <a:srgbClr val="FFFFFF"/>
              </a:buClr>
              <a:buFont typeface="Arial Unicode MS"/>
              <a:buChar char="□"/>
              <a:tabLst>
                <a:tab pos="290195" algn="l"/>
              </a:tabLst>
            </a:pPr>
            <a:r>
              <a:rPr lang="en-US" altLang="zh-CN" sz="1000" dirty="0">
                <a:solidFill>
                  <a:srgbClr val="FFFF00"/>
                </a:solidFill>
                <a:latin typeface="Arial"/>
                <a:cs typeface="Arial"/>
              </a:rPr>
              <a:t>Healthcare</a:t>
            </a:r>
            <a:r>
              <a:rPr lang="en-US" altLang="zh-CN" sz="1000" dirty="0">
                <a:solidFill>
                  <a:srgbClr val="FFFFFF"/>
                </a:solidFill>
                <a:latin typeface="Arial"/>
                <a:cs typeface="Arial"/>
              </a:rPr>
              <a:t>:  from updating the EMRs to psychotherapy</a:t>
            </a:r>
            <a:endParaRPr lang="en-US" altLang="zh-CN" sz="1000" dirty="0">
              <a:latin typeface="Arial"/>
              <a:cs typeface="Arial"/>
            </a:endParaRPr>
          </a:p>
          <a:p>
            <a:pPr marL="520080" lvl="1" indent="-177165">
              <a:lnSpc>
                <a:spcPct val="100000"/>
              </a:lnSpc>
              <a:spcBef>
                <a:spcPts val="869"/>
              </a:spcBef>
              <a:buClr>
                <a:srgbClr val="FFFFFF"/>
              </a:buClr>
              <a:buFont typeface="Arial Unicode MS"/>
              <a:buChar char="□"/>
              <a:tabLst>
                <a:tab pos="290195" algn="l"/>
              </a:tabLst>
            </a:pPr>
            <a:r>
              <a:rPr lang="en-US" altLang="zh-CN" sz="1000" dirty="0">
                <a:solidFill>
                  <a:srgbClr val="FFFF00"/>
                </a:solidFill>
                <a:latin typeface="Arial"/>
                <a:cs typeface="Arial"/>
              </a:rPr>
              <a:t>Marketing</a:t>
            </a:r>
            <a:r>
              <a:rPr lang="en-US" altLang="zh-CN" sz="1000" dirty="0">
                <a:solidFill>
                  <a:srgbClr val="FFFFFF"/>
                </a:solidFill>
                <a:latin typeface="Arial"/>
                <a:cs typeface="Arial"/>
              </a:rPr>
              <a:t>:  e-mail marketing, social media search, ...</a:t>
            </a:r>
            <a:endParaRPr lang="en-US" altLang="zh-CN" sz="1000" dirty="0">
              <a:latin typeface="Arial"/>
              <a:cs typeface="Arial"/>
            </a:endParaRPr>
          </a:p>
          <a:p>
            <a:pPr marL="520080" marR="154940" lvl="1" indent="-177165">
              <a:lnSpc>
                <a:spcPct val="102600"/>
              </a:lnSpc>
              <a:spcBef>
                <a:spcPts val="835"/>
              </a:spcBef>
              <a:buClr>
                <a:srgbClr val="FFFFFF"/>
              </a:buClr>
              <a:buFont typeface="Arial Unicode MS"/>
              <a:buChar char="□"/>
              <a:tabLst>
                <a:tab pos="290195" algn="l"/>
              </a:tabLst>
            </a:pPr>
            <a:r>
              <a:rPr lang="en-US" altLang="zh-CN" sz="1000" dirty="0">
                <a:solidFill>
                  <a:srgbClr val="FFFF00"/>
                </a:solidFill>
                <a:latin typeface="Arial"/>
                <a:cs typeface="Arial"/>
              </a:rPr>
              <a:t>Daily life</a:t>
            </a:r>
            <a:r>
              <a:rPr lang="en-US" altLang="zh-CN" sz="1000" dirty="0">
                <a:solidFill>
                  <a:srgbClr val="FFFFFF"/>
                </a:solidFill>
                <a:latin typeface="Arial"/>
                <a:cs typeface="Arial"/>
              </a:rPr>
              <a:t>:  setting your alarm clock, reminding about meetings, ...</a:t>
            </a:r>
            <a:endParaRPr lang="en-US" altLang="zh-CN" sz="1000" dirty="0">
              <a:latin typeface="Arial"/>
              <a:cs typeface="Arial"/>
            </a:endParaRPr>
          </a:p>
          <a:p>
            <a:endParaRPr lang="zh-CN" altLang="en-US" sz="1100" dirty="0"/>
          </a:p>
        </p:txBody>
      </p:sp>
      <p:sp>
        <p:nvSpPr>
          <p:cNvPr id="3" name="灯片编号占位符 2">
            <a:extLst>
              <a:ext uri="{FF2B5EF4-FFF2-40B4-BE49-F238E27FC236}">
                <a16:creationId xmlns:a16="http://schemas.microsoft.com/office/drawing/2014/main" id="{80EE930E-59F2-4D5A-89A5-423FA7C80ABC}"/>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a:t>
            </a:fld>
            <a:r>
              <a:rPr lang="zh-CN" altLang="en-US" spc="-65"/>
              <a:t> </a:t>
            </a:r>
            <a:endParaRPr lang="en-US" altLang="zh-CN" spc="-2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Recent Work in Neural NLG</a:t>
            </a:r>
          </a:p>
        </p:txBody>
      </p:sp>
      <p:sp>
        <p:nvSpPr>
          <p:cNvPr id="6" name="object 6"/>
          <p:cNvSpPr txBox="1"/>
          <p:nvPr/>
        </p:nvSpPr>
        <p:spPr>
          <a:xfrm>
            <a:off x="347294" y="677773"/>
            <a:ext cx="3913504" cy="508634"/>
          </a:xfrm>
          <a:prstGeom prst="rect">
            <a:avLst/>
          </a:prstGeom>
        </p:spPr>
        <p:txBody>
          <a:bodyPr vert="horz" wrap="square" lIns="0" tIns="0" rIns="0" bIns="0" rtlCol="0">
            <a:spAutoFit/>
          </a:bodyPr>
          <a:lstStyle/>
          <a:p>
            <a:pPr marL="12700" marR="5080">
              <a:lnSpc>
                <a:spcPct val="102600"/>
              </a:lnSpc>
            </a:pPr>
            <a:r>
              <a:rPr sz="1100" dirty="0">
                <a:solidFill>
                  <a:srgbClr val="FFFFFF"/>
                </a:solidFill>
                <a:latin typeface="Arial"/>
                <a:cs typeface="Arial"/>
              </a:rPr>
              <a:t>Re-using info from the input directly:  CopyNet and PointerNet </a:t>
            </a:r>
            <a:r>
              <a:rPr sz="1100" dirty="0">
                <a:solidFill>
                  <a:srgbClr val="52BCEB"/>
                </a:solidFill>
                <a:latin typeface="Arial"/>
                <a:cs typeface="Arial"/>
              </a:rPr>
              <a:t>[Gu et al., 2016; Gulcehre et al., 2016; Cao et al., 2016; He et al., 2016; Miao et al., 2016; Ling et al., 2017 ...]</a:t>
            </a:r>
            <a:endParaRPr sz="1100" dirty="0">
              <a:latin typeface="Arial"/>
              <a:cs typeface="Arial"/>
            </a:endParaRPr>
          </a:p>
        </p:txBody>
      </p:sp>
      <p:sp>
        <p:nvSpPr>
          <p:cNvPr id="7" name="object 7"/>
          <p:cNvSpPr/>
          <p:nvPr/>
        </p:nvSpPr>
        <p:spPr>
          <a:xfrm>
            <a:off x="1137589" y="1331775"/>
            <a:ext cx="2332827" cy="2070580"/>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31702991-5034-4400-94E8-98AC179FB6A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110</a:t>
            </a:fld>
            <a:r>
              <a:rPr lang="zh-CN" altLang="en-US" spc="-65"/>
              <a:t> </a:t>
            </a:r>
            <a:endParaRPr lang="en-US" altLang="zh-CN" spc="-2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Recent Work in Neural NLG</a:t>
            </a:r>
          </a:p>
        </p:txBody>
      </p:sp>
      <p:sp>
        <p:nvSpPr>
          <p:cNvPr id="6" name="object 6"/>
          <p:cNvSpPr txBox="1"/>
          <p:nvPr/>
        </p:nvSpPr>
        <p:spPr>
          <a:xfrm>
            <a:off x="347294" y="893216"/>
            <a:ext cx="3976211" cy="337272"/>
          </a:xfrm>
          <a:prstGeom prst="rect">
            <a:avLst/>
          </a:prstGeom>
        </p:spPr>
        <p:txBody>
          <a:bodyPr vert="horz" wrap="square" lIns="0" tIns="0" rIns="0" bIns="0" rtlCol="0">
            <a:spAutoFit/>
          </a:bodyPr>
          <a:lstStyle/>
          <a:p>
            <a:pPr marL="12700" marR="5080">
              <a:lnSpc>
                <a:spcPct val="102600"/>
              </a:lnSpc>
            </a:pPr>
            <a:r>
              <a:rPr sz="1100" dirty="0">
                <a:solidFill>
                  <a:srgbClr val="FFFFFF"/>
                </a:solidFill>
                <a:latin typeface="Arial"/>
                <a:cs typeface="Arial"/>
              </a:rPr>
              <a:t>Retrieval-based NLG: select from a set of predefined responses </a:t>
            </a:r>
            <a:r>
              <a:rPr sz="1100" dirty="0">
                <a:solidFill>
                  <a:srgbClr val="52BCEB"/>
                </a:solidFill>
                <a:latin typeface="Arial"/>
                <a:cs typeface="Arial"/>
              </a:rPr>
              <a:t>[Lowe et al., 2015; Yan et al., 2016; </a:t>
            </a:r>
            <a:r>
              <a:rPr sz="1100" b="1" dirty="0">
                <a:solidFill>
                  <a:srgbClr val="52BCEB"/>
                </a:solidFill>
                <a:latin typeface="Arial" panose="020B0604020202020204" pitchFamily="34" charset="0"/>
                <a:cs typeface="Arial" panose="020B0604020202020204" pitchFamily="34" charset="0"/>
              </a:rPr>
              <a:t>Wu et al., 2017</a:t>
            </a:r>
            <a:r>
              <a:rPr sz="1100" dirty="0">
                <a:solidFill>
                  <a:srgbClr val="52BCEB"/>
                </a:solidFill>
                <a:latin typeface="Arial"/>
                <a:cs typeface="Arial"/>
              </a:rPr>
              <a:t>]</a:t>
            </a:r>
            <a:endParaRPr sz="1100" dirty="0">
              <a:latin typeface="Arial"/>
              <a:cs typeface="Arial"/>
            </a:endParaRPr>
          </a:p>
        </p:txBody>
      </p:sp>
      <p:sp>
        <p:nvSpPr>
          <p:cNvPr id="7" name="object 7"/>
          <p:cNvSpPr/>
          <p:nvPr/>
        </p:nvSpPr>
        <p:spPr>
          <a:xfrm>
            <a:off x="554405" y="1476400"/>
            <a:ext cx="3499181" cy="1453997"/>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96520B31-BCD0-409E-A5AC-6AD5F64B224A}"/>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111</a:t>
            </a:fld>
            <a:r>
              <a:rPr lang="zh-CN" altLang="en-US" spc="-65"/>
              <a:t> </a:t>
            </a:r>
            <a:endParaRPr lang="en-US" altLang="zh-CN" spc="-2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Recent Work in Neural NLG</a:t>
            </a:r>
          </a:p>
        </p:txBody>
      </p:sp>
      <p:sp>
        <p:nvSpPr>
          <p:cNvPr id="6" name="object 6"/>
          <p:cNvSpPr txBox="1"/>
          <p:nvPr/>
        </p:nvSpPr>
        <p:spPr>
          <a:xfrm>
            <a:off x="347294" y="835406"/>
            <a:ext cx="4167556" cy="169277"/>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Combining retrieval-based and generative NLG </a:t>
            </a:r>
            <a:r>
              <a:rPr sz="1100" dirty="0">
                <a:solidFill>
                  <a:srgbClr val="52BCEB"/>
                </a:solidFill>
                <a:latin typeface="Arial"/>
                <a:cs typeface="Arial"/>
              </a:rPr>
              <a:t>[Song et al., 2016]</a:t>
            </a:r>
            <a:endParaRPr sz="1100">
              <a:latin typeface="Arial"/>
              <a:cs typeface="Arial"/>
            </a:endParaRPr>
          </a:p>
        </p:txBody>
      </p:sp>
      <p:sp>
        <p:nvSpPr>
          <p:cNvPr id="7" name="object 7"/>
          <p:cNvSpPr/>
          <p:nvPr/>
        </p:nvSpPr>
        <p:spPr>
          <a:xfrm>
            <a:off x="359994" y="1208546"/>
            <a:ext cx="3888134" cy="1846515"/>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5A191D39-2C98-49B8-8779-4B7646BDE22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112</a:t>
            </a:fld>
            <a:r>
              <a:rPr lang="zh-CN" altLang="en-US" spc="-65"/>
              <a:t> </a:t>
            </a:r>
            <a:endParaRPr lang="en-US" altLang="zh-CN" spc="-2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Recent Work in Neural NLG</a:t>
            </a:r>
          </a:p>
        </p:txBody>
      </p:sp>
      <p:sp>
        <p:nvSpPr>
          <p:cNvPr id="6" name="object 6"/>
          <p:cNvSpPr txBox="1"/>
          <p:nvPr/>
        </p:nvSpPr>
        <p:spPr>
          <a:xfrm>
            <a:off x="347294" y="760311"/>
            <a:ext cx="4091356" cy="169277"/>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Generating Sentences by Editing Prototypes </a:t>
            </a:r>
            <a:r>
              <a:rPr sz="1100" dirty="0">
                <a:solidFill>
                  <a:srgbClr val="52BCEB"/>
                </a:solidFill>
                <a:latin typeface="Arial"/>
                <a:cs typeface="Arial"/>
              </a:rPr>
              <a:t>[Guu et al., 2017]</a:t>
            </a:r>
            <a:endParaRPr sz="1100" dirty="0">
              <a:latin typeface="Arial"/>
              <a:cs typeface="Arial"/>
            </a:endParaRPr>
          </a:p>
        </p:txBody>
      </p:sp>
      <p:sp>
        <p:nvSpPr>
          <p:cNvPr id="7" name="object 7"/>
          <p:cNvSpPr/>
          <p:nvPr/>
        </p:nvSpPr>
        <p:spPr>
          <a:xfrm>
            <a:off x="943203" y="1133469"/>
            <a:ext cx="2721500" cy="2034252"/>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926CD2BA-A8ED-4E2E-8B0B-28F643F196B1}"/>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113</a:t>
            </a:fld>
            <a:r>
              <a:rPr lang="zh-CN" altLang="en-US" spc="-65"/>
              <a:t> </a:t>
            </a:r>
            <a:endParaRPr lang="en-US" altLang="zh-CN" spc="-2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Recent Work in Neural NLG</a:t>
            </a:r>
          </a:p>
        </p:txBody>
      </p:sp>
      <p:sp>
        <p:nvSpPr>
          <p:cNvPr id="6" name="object 6"/>
          <p:cNvSpPr txBox="1"/>
          <p:nvPr/>
        </p:nvSpPr>
        <p:spPr>
          <a:xfrm>
            <a:off x="447357" y="903935"/>
            <a:ext cx="3710304" cy="508634"/>
          </a:xfrm>
          <a:prstGeom prst="rect">
            <a:avLst/>
          </a:prstGeom>
        </p:spPr>
        <p:txBody>
          <a:bodyPr vert="horz" wrap="square" lIns="0" tIns="0" rIns="0" bIns="0" rtlCol="0">
            <a:spAutoFit/>
          </a:bodyPr>
          <a:lstStyle/>
          <a:p>
            <a:pPr marL="189230" marR="5080" indent="-176530">
              <a:lnSpc>
                <a:spcPct val="102600"/>
              </a:lnSpc>
              <a:buClr>
                <a:srgbClr val="FFFFFF"/>
              </a:buClr>
              <a:buFont typeface="Arial Unicode MS"/>
              <a:buChar char="□"/>
              <a:tabLst>
                <a:tab pos="189865" algn="l"/>
              </a:tabLst>
            </a:pPr>
            <a:r>
              <a:rPr sz="1100" dirty="0">
                <a:solidFill>
                  <a:srgbClr val="FFFFFF"/>
                </a:solidFill>
                <a:latin typeface="Arial"/>
                <a:cs typeface="Arial"/>
              </a:rPr>
              <a:t>Controlled text generation based on VAE/GANs </a:t>
            </a:r>
            <a:r>
              <a:rPr sz="1100" dirty="0">
                <a:solidFill>
                  <a:srgbClr val="52BCEB"/>
                </a:solidFill>
                <a:latin typeface="Arial"/>
                <a:cs typeface="Arial"/>
              </a:rPr>
              <a:t>[Wen et al., 2017; Li et al., 2017; Hu et al., 2017, Subramanian et al., 2017; Fedus et al., 2018]</a:t>
            </a:r>
            <a:endParaRPr sz="1100">
              <a:latin typeface="Arial"/>
              <a:cs typeface="Arial"/>
            </a:endParaRPr>
          </a:p>
        </p:txBody>
      </p:sp>
      <p:sp>
        <p:nvSpPr>
          <p:cNvPr id="7" name="object 7"/>
          <p:cNvSpPr/>
          <p:nvPr/>
        </p:nvSpPr>
        <p:spPr>
          <a:xfrm>
            <a:off x="309193" y="2363609"/>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8" name="object 8"/>
          <p:cNvSpPr/>
          <p:nvPr/>
        </p:nvSpPr>
        <p:spPr>
          <a:xfrm>
            <a:off x="309193" y="2408031"/>
            <a:ext cx="3989704" cy="372745"/>
          </a:xfrm>
          <a:custGeom>
            <a:avLst/>
            <a:gdLst/>
            <a:ahLst/>
            <a:cxnLst/>
            <a:rect l="l" t="t" r="r" b="b"/>
            <a:pathLst>
              <a:path w="3989704" h="372744">
                <a:moveTo>
                  <a:pt x="3989652" y="0"/>
                </a:moveTo>
                <a:lnTo>
                  <a:pt x="0" y="0"/>
                </a:lnTo>
                <a:lnTo>
                  <a:pt x="0" y="321859"/>
                </a:lnTo>
                <a:lnTo>
                  <a:pt x="16636" y="359373"/>
                </a:lnTo>
                <a:lnTo>
                  <a:pt x="3938852" y="372659"/>
                </a:lnTo>
                <a:lnTo>
                  <a:pt x="3953095" y="370614"/>
                </a:lnTo>
                <a:lnTo>
                  <a:pt x="3984215" y="344655"/>
                </a:lnTo>
                <a:lnTo>
                  <a:pt x="3989652" y="0"/>
                </a:lnTo>
                <a:close/>
              </a:path>
            </a:pathLst>
          </a:custGeom>
          <a:solidFill>
            <a:srgbClr val="076A82"/>
          </a:solidFill>
        </p:spPr>
        <p:txBody>
          <a:bodyPr wrap="square" lIns="0" tIns="0" rIns="0" bIns="0" rtlCol="0"/>
          <a:lstStyle/>
          <a:p>
            <a:endParaRPr/>
          </a:p>
        </p:txBody>
      </p:sp>
      <p:sp>
        <p:nvSpPr>
          <p:cNvPr id="9" name="object 9"/>
          <p:cNvSpPr txBox="1"/>
          <p:nvPr/>
        </p:nvSpPr>
        <p:spPr>
          <a:xfrm>
            <a:off x="347294" y="1857743"/>
            <a:ext cx="3672204" cy="901401"/>
          </a:xfrm>
          <a:prstGeom prst="rect">
            <a:avLst/>
          </a:prstGeom>
        </p:spPr>
        <p:txBody>
          <a:bodyPr vert="horz" wrap="square" lIns="0" tIns="0" rIns="0" bIns="0" rtlCol="0">
            <a:spAutoFit/>
          </a:bodyPr>
          <a:lstStyle/>
          <a:p>
            <a:pPr marL="289560" marR="5080" indent="-177165">
              <a:lnSpc>
                <a:spcPct val="102600"/>
              </a:lnSpc>
              <a:buClr>
                <a:srgbClr val="FFFFFF"/>
              </a:buClr>
              <a:buFont typeface="Arial Unicode MS"/>
              <a:buChar char="□"/>
              <a:tabLst>
                <a:tab pos="290195" algn="l"/>
              </a:tabLst>
            </a:pPr>
            <a:r>
              <a:rPr sz="1100" dirty="0">
                <a:solidFill>
                  <a:srgbClr val="FFFFFF"/>
                </a:solidFill>
                <a:latin typeface="Arial"/>
                <a:cs typeface="Arial"/>
              </a:rPr>
              <a:t>Slot-value informed Seq2Seq models </a:t>
            </a:r>
            <a:r>
              <a:rPr sz="1100" dirty="0">
                <a:solidFill>
                  <a:srgbClr val="52BCEB"/>
                </a:solidFill>
                <a:latin typeface="Arial"/>
                <a:cs typeface="Arial"/>
              </a:rPr>
              <a:t>[Sharma et al., 2017; Nayak et al., 2017]</a:t>
            </a:r>
            <a:endParaRPr sz="1100">
              <a:latin typeface="Arial"/>
              <a:cs typeface="Arial"/>
            </a:endParaRPr>
          </a:p>
          <a:p>
            <a:pPr>
              <a:lnSpc>
                <a:spcPct val="100000"/>
              </a:lnSpc>
              <a:spcBef>
                <a:spcPts val="10"/>
              </a:spcBef>
            </a:pPr>
            <a:endParaRPr sz="1400">
              <a:latin typeface="Times New Roman"/>
              <a:cs typeface="Times New Roman"/>
            </a:endParaRPr>
          </a:p>
          <a:p>
            <a:pPr marL="12700" marR="245745">
              <a:lnSpc>
                <a:spcPct val="102600"/>
              </a:lnSpc>
            </a:pPr>
            <a:r>
              <a:rPr sz="1100" dirty="0">
                <a:solidFill>
                  <a:srgbClr val="FFFFFF"/>
                </a:solidFill>
                <a:latin typeface="Arial"/>
                <a:cs typeface="Arial"/>
              </a:rPr>
              <a:t>Check also a recent survey paper on NLG focused on more traditional approaches </a:t>
            </a:r>
            <a:r>
              <a:rPr sz="1100" dirty="0">
                <a:solidFill>
                  <a:srgbClr val="52BCEB"/>
                </a:solidFill>
                <a:latin typeface="Arial"/>
                <a:cs typeface="Arial"/>
              </a:rPr>
              <a:t>[Gatt and Krahmer, 2018]</a:t>
            </a:r>
            <a:endParaRPr sz="1100">
              <a:latin typeface="Arial"/>
              <a:cs typeface="Arial"/>
            </a:endParaRPr>
          </a:p>
        </p:txBody>
      </p:sp>
      <p:sp>
        <p:nvSpPr>
          <p:cNvPr id="2" name="灯片编号占位符 1">
            <a:extLst>
              <a:ext uri="{FF2B5EF4-FFF2-40B4-BE49-F238E27FC236}">
                <a16:creationId xmlns:a16="http://schemas.microsoft.com/office/drawing/2014/main" id="{CC9D1B5B-0246-472C-ADA3-8E9088E1CD46}"/>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114</a:t>
            </a:fld>
            <a:r>
              <a:rPr lang="zh-CN" altLang="en-US" spc="-65"/>
              <a:t> </a:t>
            </a:r>
            <a:endParaRPr lang="en-US" altLang="zh-CN" spc="-2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Learning Objective for NLG</a:t>
            </a:r>
          </a:p>
        </p:txBody>
      </p:sp>
      <p:sp>
        <p:nvSpPr>
          <p:cNvPr id="6" name="object 6"/>
          <p:cNvSpPr/>
          <p:nvPr/>
        </p:nvSpPr>
        <p:spPr>
          <a:xfrm>
            <a:off x="309193" y="628281"/>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7" name="object 7"/>
          <p:cNvSpPr/>
          <p:nvPr/>
        </p:nvSpPr>
        <p:spPr>
          <a:xfrm>
            <a:off x="309193" y="672708"/>
            <a:ext cx="3989704" cy="193040"/>
          </a:xfrm>
          <a:custGeom>
            <a:avLst/>
            <a:gdLst/>
            <a:ahLst/>
            <a:cxnLst/>
            <a:rect l="l" t="t" r="r" b="b"/>
            <a:pathLst>
              <a:path w="3989704" h="193040">
                <a:moveTo>
                  <a:pt x="3989652" y="0"/>
                </a:moveTo>
                <a:lnTo>
                  <a:pt x="0" y="0"/>
                </a:lnTo>
                <a:lnTo>
                  <a:pt x="0" y="142085"/>
                </a:lnTo>
                <a:lnTo>
                  <a:pt x="16636" y="179598"/>
                </a:lnTo>
                <a:lnTo>
                  <a:pt x="3938852" y="192885"/>
                </a:lnTo>
                <a:lnTo>
                  <a:pt x="3953095" y="190840"/>
                </a:lnTo>
                <a:lnTo>
                  <a:pt x="3984215" y="164881"/>
                </a:lnTo>
                <a:lnTo>
                  <a:pt x="3989652" y="0"/>
                </a:lnTo>
                <a:close/>
              </a:path>
            </a:pathLst>
          </a:custGeom>
          <a:solidFill>
            <a:srgbClr val="076A82"/>
          </a:solidFill>
        </p:spPr>
        <p:txBody>
          <a:bodyPr wrap="square" lIns="0" tIns="0" rIns="0" bIns="0" rtlCol="0"/>
          <a:lstStyle/>
          <a:p>
            <a:endParaRPr/>
          </a:p>
        </p:txBody>
      </p:sp>
      <p:sp>
        <p:nvSpPr>
          <p:cNvPr id="8" name="object 8"/>
          <p:cNvSpPr txBox="1"/>
          <p:nvPr/>
        </p:nvSpPr>
        <p:spPr>
          <a:xfrm>
            <a:off x="347294" y="672236"/>
            <a:ext cx="3723640" cy="754053"/>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Closely related to the NLG evaulation</a:t>
            </a:r>
            <a:endParaRPr sz="1100">
              <a:latin typeface="Arial"/>
              <a:cs typeface="Arial"/>
            </a:endParaRPr>
          </a:p>
          <a:p>
            <a:pPr>
              <a:lnSpc>
                <a:spcPct val="100000"/>
              </a:lnSpc>
            </a:pPr>
            <a:endParaRPr sz="1100">
              <a:latin typeface="Times New Roman"/>
              <a:cs typeface="Times New Roman"/>
            </a:endParaRPr>
          </a:p>
          <a:p>
            <a:pPr marL="289560" indent="-177165">
              <a:lnSpc>
                <a:spcPct val="100000"/>
              </a:lnSpc>
              <a:spcBef>
                <a:spcPts val="645"/>
              </a:spcBef>
              <a:buClr>
                <a:srgbClr val="FFFFFF"/>
              </a:buClr>
              <a:buFont typeface="Arial Unicode MS"/>
              <a:buChar char="□"/>
              <a:tabLst>
                <a:tab pos="290195" algn="l"/>
              </a:tabLst>
            </a:pPr>
            <a:r>
              <a:rPr sz="1100" dirty="0">
                <a:solidFill>
                  <a:srgbClr val="FFFFFF"/>
                </a:solidFill>
                <a:latin typeface="Arial"/>
                <a:cs typeface="Arial"/>
              </a:rPr>
              <a:t>Maximising the log-likelihood only optimises the perplexity.</a:t>
            </a:r>
            <a:endParaRPr sz="1100">
              <a:latin typeface="Arial"/>
              <a:cs typeface="Arial"/>
            </a:endParaRPr>
          </a:p>
        </p:txBody>
      </p:sp>
      <p:sp>
        <p:nvSpPr>
          <p:cNvPr id="9" name="object 9"/>
          <p:cNvSpPr/>
          <p:nvPr/>
        </p:nvSpPr>
        <p:spPr>
          <a:xfrm>
            <a:off x="1539824" y="1269032"/>
            <a:ext cx="1805509" cy="50779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309193" y="1924659"/>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11" name="object 11"/>
          <p:cNvSpPr/>
          <p:nvPr/>
        </p:nvSpPr>
        <p:spPr>
          <a:xfrm>
            <a:off x="309193" y="1969086"/>
            <a:ext cx="3989704" cy="193040"/>
          </a:xfrm>
          <a:custGeom>
            <a:avLst/>
            <a:gdLst/>
            <a:ahLst/>
            <a:cxnLst/>
            <a:rect l="l" t="t" r="r" b="b"/>
            <a:pathLst>
              <a:path w="3989704" h="193039">
                <a:moveTo>
                  <a:pt x="3989652" y="0"/>
                </a:moveTo>
                <a:lnTo>
                  <a:pt x="0" y="0"/>
                </a:lnTo>
                <a:lnTo>
                  <a:pt x="0" y="142085"/>
                </a:lnTo>
                <a:lnTo>
                  <a:pt x="16636" y="179598"/>
                </a:lnTo>
                <a:lnTo>
                  <a:pt x="3938852" y="192885"/>
                </a:lnTo>
                <a:lnTo>
                  <a:pt x="3953095" y="190840"/>
                </a:lnTo>
                <a:lnTo>
                  <a:pt x="3984215" y="164881"/>
                </a:lnTo>
                <a:lnTo>
                  <a:pt x="3989652" y="0"/>
                </a:lnTo>
                <a:close/>
              </a:path>
            </a:pathLst>
          </a:custGeom>
          <a:solidFill>
            <a:srgbClr val="076A82"/>
          </a:solidFill>
        </p:spPr>
        <p:txBody>
          <a:bodyPr wrap="square" lIns="0" tIns="0" rIns="0" bIns="0" rtlCol="0"/>
          <a:lstStyle/>
          <a:p>
            <a:endParaRPr/>
          </a:p>
        </p:txBody>
      </p:sp>
      <p:sp>
        <p:nvSpPr>
          <p:cNvPr id="12" name="object 12"/>
          <p:cNvSpPr txBox="1"/>
          <p:nvPr/>
        </p:nvSpPr>
        <p:spPr>
          <a:xfrm>
            <a:off x="347294" y="1968627"/>
            <a:ext cx="3712210" cy="1405513"/>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Other approaches</a:t>
            </a:r>
            <a:endParaRPr sz="1100" dirty="0">
              <a:latin typeface="Arial"/>
              <a:cs typeface="Arial"/>
            </a:endParaRPr>
          </a:p>
          <a:p>
            <a:pPr>
              <a:lnSpc>
                <a:spcPct val="100000"/>
              </a:lnSpc>
              <a:spcBef>
                <a:spcPts val="28"/>
              </a:spcBef>
            </a:pPr>
            <a:endParaRPr sz="1500" dirty="0">
              <a:latin typeface="Times New Roman"/>
              <a:cs typeface="Times New Roman"/>
            </a:endParaRPr>
          </a:p>
          <a:p>
            <a:pPr marL="289560" indent="-177165">
              <a:lnSpc>
                <a:spcPct val="100000"/>
              </a:lnSpc>
              <a:buClr>
                <a:srgbClr val="FFFFFF"/>
              </a:buClr>
              <a:buFont typeface="Arial Unicode MS"/>
              <a:buChar char="□"/>
              <a:tabLst>
                <a:tab pos="290195" algn="l"/>
              </a:tabLst>
            </a:pPr>
            <a:r>
              <a:rPr sz="1100" dirty="0">
                <a:solidFill>
                  <a:srgbClr val="FFFFFF"/>
                </a:solidFill>
                <a:latin typeface="Arial"/>
                <a:cs typeface="Arial"/>
              </a:rPr>
              <a:t>Discriminative Training </a:t>
            </a:r>
            <a:r>
              <a:rPr sz="1100" dirty="0">
                <a:solidFill>
                  <a:srgbClr val="52BCEB"/>
                </a:solidFill>
                <a:latin typeface="Arial"/>
                <a:cs typeface="Arial"/>
              </a:rPr>
              <a:t>[Wen et al., 2016]</a:t>
            </a:r>
            <a:endParaRPr sz="1100" dirty="0">
              <a:latin typeface="Arial"/>
              <a:cs typeface="Arial"/>
            </a:endParaRPr>
          </a:p>
          <a:p>
            <a:pPr marL="398780">
              <a:lnSpc>
                <a:spcPct val="100000"/>
              </a:lnSpc>
              <a:spcBef>
                <a:spcPts val="90"/>
              </a:spcBef>
            </a:pPr>
            <a:r>
              <a:rPr sz="1000" dirty="0">
                <a:solidFill>
                  <a:srgbClr val="FFFFFF"/>
                </a:solidFill>
                <a:latin typeface="Arial"/>
                <a:cs typeface="Arial"/>
              </a:rPr>
              <a:t>Separating correct examples from competing incorrect ones</a:t>
            </a:r>
            <a:endParaRPr sz="1000" dirty="0">
              <a:latin typeface="Arial"/>
              <a:cs typeface="Arial"/>
            </a:endParaRPr>
          </a:p>
          <a:p>
            <a:pPr marL="289560" indent="-177165">
              <a:lnSpc>
                <a:spcPct val="100000"/>
              </a:lnSpc>
              <a:spcBef>
                <a:spcPts val="180"/>
              </a:spcBef>
              <a:buClr>
                <a:srgbClr val="FFFFFF"/>
              </a:buClr>
              <a:buFont typeface="Arial Unicode MS"/>
              <a:buChar char="□"/>
              <a:tabLst>
                <a:tab pos="290195" algn="l"/>
              </a:tabLst>
            </a:pPr>
            <a:r>
              <a:rPr sz="1100" dirty="0">
                <a:solidFill>
                  <a:srgbClr val="FFFFFF"/>
                </a:solidFill>
                <a:latin typeface="Arial"/>
                <a:cs typeface="Arial"/>
              </a:rPr>
              <a:t>Reinforcement Learning </a:t>
            </a:r>
            <a:r>
              <a:rPr sz="1100" dirty="0">
                <a:solidFill>
                  <a:srgbClr val="52BCEB"/>
                </a:solidFill>
                <a:latin typeface="Arial"/>
                <a:cs typeface="Arial"/>
              </a:rPr>
              <a:t>[Li et al., 2016]</a:t>
            </a:r>
            <a:endParaRPr sz="1100" dirty="0">
              <a:latin typeface="Arial"/>
              <a:cs typeface="Arial"/>
            </a:endParaRPr>
          </a:p>
          <a:p>
            <a:pPr marL="566420" marR="135890" indent="-168275">
              <a:lnSpc>
                <a:spcPct val="100000"/>
              </a:lnSpc>
              <a:spcBef>
                <a:spcPts val="90"/>
              </a:spcBef>
            </a:pPr>
            <a:r>
              <a:rPr sz="1000" dirty="0">
                <a:solidFill>
                  <a:srgbClr val="FFFFFF"/>
                </a:solidFill>
                <a:latin typeface="Arial"/>
                <a:cs typeface="Arial"/>
              </a:rPr>
              <a:t>Additional info as reward:  Mutual Information, Semantic Coherence, Information Flow...</a:t>
            </a:r>
            <a:endParaRPr sz="1000" dirty="0">
              <a:latin typeface="Arial"/>
              <a:cs typeface="Arial"/>
            </a:endParaRPr>
          </a:p>
        </p:txBody>
      </p:sp>
      <p:sp>
        <p:nvSpPr>
          <p:cNvPr id="2" name="灯片编号占位符 1">
            <a:extLst>
              <a:ext uri="{FF2B5EF4-FFF2-40B4-BE49-F238E27FC236}">
                <a16:creationId xmlns:a16="http://schemas.microsoft.com/office/drawing/2014/main" id="{697A89A8-1528-4D74-83F4-84E89FDD00B2}"/>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115</a:t>
            </a:fld>
            <a:r>
              <a:rPr lang="zh-CN" altLang="en-US" spc="-65"/>
              <a:t> </a:t>
            </a:r>
            <a:endParaRPr lang="en-US" altLang="zh-CN" spc="-2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Corpus and Data for NLG</a:t>
            </a:r>
          </a:p>
        </p:txBody>
      </p:sp>
      <p:sp>
        <p:nvSpPr>
          <p:cNvPr id="6" name="object 6"/>
          <p:cNvSpPr/>
          <p:nvPr/>
        </p:nvSpPr>
        <p:spPr>
          <a:xfrm>
            <a:off x="309193" y="925868"/>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7" name="object 7"/>
          <p:cNvSpPr/>
          <p:nvPr/>
        </p:nvSpPr>
        <p:spPr>
          <a:xfrm>
            <a:off x="309193" y="970295"/>
            <a:ext cx="3989704" cy="193040"/>
          </a:xfrm>
          <a:custGeom>
            <a:avLst/>
            <a:gdLst/>
            <a:ahLst/>
            <a:cxnLst/>
            <a:rect l="l" t="t" r="r" b="b"/>
            <a:pathLst>
              <a:path w="3989704" h="193040">
                <a:moveTo>
                  <a:pt x="3989652" y="0"/>
                </a:moveTo>
                <a:lnTo>
                  <a:pt x="0" y="0"/>
                </a:lnTo>
                <a:lnTo>
                  <a:pt x="0" y="142085"/>
                </a:lnTo>
                <a:lnTo>
                  <a:pt x="16636" y="179598"/>
                </a:lnTo>
                <a:lnTo>
                  <a:pt x="3938852" y="192885"/>
                </a:lnTo>
                <a:lnTo>
                  <a:pt x="3953095" y="190840"/>
                </a:lnTo>
                <a:lnTo>
                  <a:pt x="3984215" y="164881"/>
                </a:lnTo>
                <a:lnTo>
                  <a:pt x="3989652" y="0"/>
                </a:lnTo>
                <a:close/>
              </a:path>
            </a:pathLst>
          </a:custGeom>
          <a:solidFill>
            <a:srgbClr val="076A82"/>
          </a:solidFill>
        </p:spPr>
        <p:txBody>
          <a:bodyPr wrap="square" lIns="0" tIns="0" rIns="0" bIns="0" rtlCol="0"/>
          <a:lstStyle/>
          <a:p>
            <a:endParaRPr/>
          </a:p>
        </p:txBody>
      </p:sp>
      <p:sp>
        <p:nvSpPr>
          <p:cNvPr id="8" name="object 8"/>
          <p:cNvSpPr txBox="1"/>
          <p:nvPr/>
        </p:nvSpPr>
        <p:spPr>
          <a:xfrm>
            <a:off x="347294" y="969822"/>
            <a:ext cx="3788410" cy="1973489"/>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Statistical models are reflecting what’s in the data</a:t>
            </a:r>
            <a:endParaRPr sz="1100" dirty="0">
              <a:latin typeface="Arial"/>
              <a:cs typeface="Arial"/>
            </a:endParaRPr>
          </a:p>
          <a:p>
            <a:pPr>
              <a:lnSpc>
                <a:spcPct val="100000"/>
              </a:lnSpc>
            </a:pPr>
            <a:endParaRPr sz="1100" dirty="0">
              <a:latin typeface="Times New Roman"/>
              <a:cs typeface="Times New Roman"/>
            </a:endParaRPr>
          </a:p>
          <a:p>
            <a:pPr marL="289560" indent="-177165">
              <a:lnSpc>
                <a:spcPct val="100000"/>
              </a:lnSpc>
              <a:spcBef>
                <a:spcPts val="835"/>
              </a:spcBef>
              <a:buClr>
                <a:srgbClr val="FFFFFF"/>
              </a:buClr>
              <a:buFont typeface="Arial Unicode MS"/>
              <a:buChar char="□"/>
              <a:tabLst>
                <a:tab pos="290195" algn="l"/>
              </a:tabLst>
            </a:pPr>
            <a:r>
              <a:rPr sz="1100" dirty="0">
                <a:solidFill>
                  <a:srgbClr val="FFFFFF"/>
                </a:solidFill>
                <a:latin typeface="Arial"/>
                <a:cs typeface="Arial"/>
              </a:rPr>
              <a:t>Data quality decides the quality of the NLG system</a:t>
            </a:r>
            <a:endParaRPr sz="1100" dirty="0">
              <a:latin typeface="Arial"/>
              <a:cs typeface="Arial"/>
            </a:endParaRPr>
          </a:p>
          <a:p>
            <a:pPr>
              <a:lnSpc>
                <a:spcPct val="100000"/>
              </a:lnSpc>
              <a:buClr>
                <a:srgbClr val="FFFFFF"/>
              </a:buClr>
              <a:buFont typeface="Arial Unicode MS"/>
              <a:buChar char="□"/>
            </a:pPr>
            <a:endParaRPr sz="1200" dirty="0">
              <a:latin typeface="Times New Roman"/>
              <a:cs typeface="Times New Roman"/>
            </a:endParaRPr>
          </a:p>
          <a:p>
            <a:pPr>
              <a:lnSpc>
                <a:spcPct val="100000"/>
              </a:lnSpc>
              <a:spcBef>
                <a:spcPts val="27"/>
              </a:spcBef>
              <a:buClr>
                <a:srgbClr val="FFFFFF"/>
              </a:buClr>
              <a:buFont typeface="Arial Unicode MS"/>
              <a:buChar char="□"/>
            </a:pPr>
            <a:endParaRPr sz="1000" dirty="0">
              <a:latin typeface="Times New Roman"/>
              <a:cs typeface="Times New Roman"/>
            </a:endParaRPr>
          </a:p>
          <a:p>
            <a:pPr marL="289560" marR="5080" indent="-177165">
              <a:lnSpc>
                <a:spcPct val="102699"/>
              </a:lnSpc>
              <a:buClr>
                <a:srgbClr val="FFFFFF"/>
              </a:buClr>
              <a:buFont typeface="Arial Unicode MS"/>
              <a:buChar char="□"/>
              <a:tabLst>
                <a:tab pos="290195" algn="l"/>
              </a:tabLst>
            </a:pPr>
            <a:r>
              <a:rPr sz="1100" dirty="0">
                <a:solidFill>
                  <a:srgbClr val="FFFFFF"/>
                </a:solidFill>
                <a:latin typeface="Arial"/>
                <a:cs typeface="Arial"/>
              </a:rPr>
              <a:t>Do not learn from templates or synthetic data - you are just reverse engineering the design</a:t>
            </a:r>
            <a:endParaRPr sz="1100" dirty="0">
              <a:latin typeface="Arial"/>
              <a:cs typeface="Arial"/>
            </a:endParaRPr>
          </a:p>
          <a:p>
            <a:pPr>
              <a:lnSpc>
                <a:spcPct val="100000"/>
              </a:lnSpc>
              <a:buClr>
                <a:srgbClr val="FFFFFF"/>
              </a:buClr>
              <a:buFont typeface="Arial Unicode MS"/>
              <a:buChar char="□"/>
            </a:pPr>
            <a:endParaRPr sz="1100" dirty="0">
              <a:latin typeface="Times New Roman"/>
              <a:cs typeface="Times New Roman"/>
            </a:endParaRPr>
          </a:p>
          <a:p>
            <a:pPr>
              <a:lnSpc>
                <a:spcPct val="100000"/>
              </a:lnSpc>
              <a:spcBef>
                <a:spcPts val="27"/>
              </a:spcBef>
              <a:buClr>
                <a:srgbClr val="FFFFFF"/>
              </a:buClr>
              <a:buFont typeface="Arial Unicode MS"/>
              <a:buChar char="□"/>
            </a:pPr>
            <a:endParaRPr sz="1100" dirty="0">
              <a:latin typeface="Times New Roman"/>
              <a:cs typeface="Times New Roman"/>
            </a:endParaRPr>
          </a:p>
          <a:p>
            <a:pPr marL="289560" marR="46355" indent="-177165">
              <a:lnSpc>
                <a:spcPct val="102699"/>
              </a:lnSpc>
              <a:buClr>
                <a:srgbClr val="FFFFFF"/>
              </a:buClr>
              <a:buFont typeface="Arial Unicode MS"/>
              <a:buChar char="□"/>
              <a:tabLst>
                <a:tab pos="290195" algn="l"/>
              </a:tabLst>
            </a:pPr>
            <a:r>
              <a:rPr sz="1100" dirty="0">
                <a:solidFill>
                  <a:srgbClr val="FFFFFF"/>
                </a:solidFill>
                <a:latin typeface="Arial"/>
                <a:cs typeface="Arial"/>
              </a:rPr>
              <a:t>Collect your own real user data!  </a:t>
            </a:r>
            <a:r>
              <a:rPr sz="1100" dirty="0">
                <a:solidFill>
                  <a:srgbClr val="52BCEB"/>
                </a:solidFill>
                <a:latin typeface="Arial"/>
                <a:cs typeface="Arial"/>
              </a:rPr>
              <a:t>[Wen et al., 2016; Shah et al., 2018; ...]</a:t>
            </a:r>
            <a:endParaRPr sz="1100" dirty="0">
              <a:latin typeface="Arial"/>
              <a:cs typeface="Arial"/>
            </a:endParaRPr>
          </a:p>
        </p:txBody>
      </p:sp>
      <p:sp>
        <p:nvSpPr>
          <p:cNvPr id="2" name="灯片编号占位符 1">
            <a:extLst>
              <a:ext uri="{FF2B5EF4-FFF2-40B4-BE49-F238E27FC236}">
                <a16:creationId xmlns:a16="http://schemas.microsoft.com/office/drawing/2014/main" id="{81F694D9-DA13-43C4-ACE5-5A1BD39F5A01}"/>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116</a:t>
            </a:fld>
            <a:r>
              <a:rPr lang="zh-CN" altLang="en-US" spc="-65"/>
              <a:t> </a:t>
            </a:r>
            <a:endParaRPr lang="en-US" altLang="zh-CN" spc="-2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Short Summary on NLG</a:t>
            </a:r>
          </a:p>
        </p:txBody>
      </p:sp>
      <p:sp>
        <p:nvSpPr>
          <p:cNvPr id="6" name="object 6"/>
          <p:cNvSpPr txBox="1"/>
          <p:nvPr/>
        </p:nvSpPr>
        <p:spPr>
          <a:xfrm>
            <a:off x="447357" y="944854"/>
            <a:ext cx="3694429" cy="2356927"/>
          </a:xfrm>
          <a:prstGeom prst="rect">
            <a:avLst/>
          </a:prstGeom>
        </p:spPr>
        <p:txBody>
          <a:bodyPr vert="horz" wrap="square" lIns="0" tIns="0" rIns="0" bIns="0" rtlCol="0">
            <a:spAutoFit/>
          </a:bodyPr>
          <a:lstStyle/>
          <a:p>
            <a:pPr marL="189230" indent="-176530">
              <a:lnSpc>
                <a:spcPct val="100000"/>
              </a:lnSpc>
              <a:buClr>
                <a:srgbClr val="FFFFFF"/>
              </a:buClr>
              <a:buFont typeface="Arial Unicode MS"/>
              <a:buChar char="□"/>
              <a:tabLst>
                <a:tab pos="189865" algn="l"/>
              </a:tabLst>
            </a:pPr>
            <a:r>
              <a:rPr sz="1100" dirty="0">
                <a:solidFill>
                  <a:srgbClr val="FFFFFF"/>
                </a:solidFill>
                <a:latin typeface="Arial"/>
                <a:cs typeface="Arial"/>
              </a:rPr>
              <a:t>Evaluating NLG is hard.  The best way is </a:t>
            </a:r>
            <a:r>
              <a:rPr sz="1100" i="1" dirty="0">
                <a:solidFill>
                  <a:srgbClr val="FFFFFF"/>
                </a:solidFill>
                <a:latin typeface="Trebuchet MS"/>
                <a:cs typeface="Trebuchet MS"/>
              </a:rPr>
              <a:t>human evaluation</a:t>
            </a:r>
            <a:endParaRPr sz="1100">
              <a:latin typeface="Trebuchet MS"/>
              <a:cs typeface="Trebuchet MS"/>
            </a:endParaRPr>
          </a:p>
          <a:p>
            <a:pPr>
              <a:lnSpc>
                <a:spcPct val="100000"/>
              </a:lnSpc>
              <a:spcBef>
                <a:spcPts val="56"/>
              </a:spcBef>
              <a:buClr>
                <a:srgbClr val="FFFFFF"/>
              </a:buClr>
              <a:buFont typeface="Arial Unicode MS"/>
              <a:buChar char="□"/>
            </a:pPr>
            <a:endParaRPr sz="1550">
              <a:latin typeface="Times New Roman"/>
              <a:cs typeface="Times New Roman"/>
            </a:endParaRPr>
          </a:p>
          <a:p>
            <a:pPr marL="189230" indent="-176530">
              <a:lnSpc>
                <a:spcPct val="100000"/>
              </a:lnSpc>
              <a:buClr>
                <a:srgbClr val="FFFFFF"/>
              </a:buClr>
              <a:buFont typeface="Arial Unicode MS"/>
              <a:buChar char="□"/>
              <a:tabLst>
                <a:tab pos="189865" algn="l"/>
              </a:tabLst>
            </a:pPr>
            <a:r>
              <a:rPr sz="1100" dirty="0">
                <a:solidFill>
                  <a:srgbClr val="FFFFFF"/>
                </a:solidFill>
                <a:latin typeface="Arial"/>
                <a:cs typeface="Arial"/>
              </a:rPr>
              <a:t>In product, template-based NLG is still most common</a:t>
            </a:r>
            <a:endParaRPr sz="1100">
              <a:latin typeface="Arial"/>
              <a:cs typeface="Arial"/>
            </a:endParaRPr>
          </a:p>
          <a:p>
            <a:pPr>
              <a:lnSpc>
                <a:spcPct val="100000"/>
              </a:lnSpc>
              <a:spcBef>
                <a:spcPts val="22"/>
              </a:spcBef>
              <a:buClr>
                <a:srgbClr val="FFFFFF"/>
              </a:buClr>
              <a:buFont typeface="Arial Unicode MS"/>
              <a:buChar char="□"/>
            </a:pPr>
            <a:endParaRPr sz="1550">
              <a:latin typeface="Times New Roman"/>
              <a:cs typeface="Times New Roman"/>
            </a:endParaRPr>
          </a:p>
          <a:p>
            <a:pPr marL="189230" marR="5080" indent="-176530">
              <a:lnSpc>
                <a:spcPct val="102600"/>
              </a:lnSpc>
              <a:buClr>
                <a:srgbClr val="FFFFFF"/>
              </a:buClr>
              <a:buFont typeface="Arial Unicode MS"/>
              <a:buChar char="□"/>
              <a:tabLst>
                <a:tab pos="189865" algn="l"/>
              </a:tabLst>
            </a:pPr>
            <a:r>
              <a:rPr sz="1100" dirty="0">
                <a:solidFill>
                  <a:srgbClr val="FFFFFF"/>
                </a:solidFill>
                <a:latin typeface="Arial"/>
                <a:cs typeface="Arial"/>
              </a:rPr>
              <a:t>Learning-based NLG (+ linguistic knowledge) are promising, but be careful of the objective and data</a:t>
            </a:r>
            <a:endParaRPr sz="1100">
              <a:latin typeface="Arial"/>
              <a:cs typeface="Arial"/>
            </a:endParaRPr>
          </a:p>
          <a:p>
            <a:pPr>
              <a:lnSpc>
                <a:spcPct val="100000"/>
              </a:lnSpc>
              <a:spcBef>
                <a:spcPts val="56"/>
              </a:spcBef>
              <a:buClr>
                <a:srgbClr val="FFFFFF"/>
              </a:buClr>
              <a:buFont typeface="Arial Unicode MS"/>
              <a:buChar char="□"/>
            </a:pPr>
            <a:endParaRPr sz="1550">
              <a:latin typeface="Times New Roman"/>
              <a:cs typeface="Times New Roman"/>
            </a:endParaRPr>
          </a:p>
          <a:p>
            <a:pPr marL="189230" indent="-176530">
              <a:lnSpc>
                <a:spcPct val="100000"/>
              </a:lnSpc>
              <a:buClr>
                <a:srgbClr val="FFFFFF"/>
              </a:buClr>
              <a:buFont typeface="Arial Unicode MS"/>
              <a:buChar char="□"/>
              <a:tabLst>
                <a:tab pos="189865" algn="l"/>
              </a:tabLst>
            </a:pPr>
            <a:r>
              <a:rPr sz="1100" dirty="0">
                <a:solidFill>
                  <a:srgbClr val="FFFFFF"/>
                </a:solidFill>
                <a:latin typeface="Arial"/>
                <a:cs typeface="Arial"/>
              </a:rPr>
              <a:t>NN-based NLG is a conditional neural LM that learns</a:t>
            </a:r>
            <a:endParaRPr sz="1100">
              <a:latin typeface="Arial"/>
              <a:cs typeface="Arial"/>
            </a:endParaRPr>
          </a:p>
          <a:p>
            <a:pPr marL="189230">
              <a:lnSpc>
                <a:spcPct val="100000"/>
              </a:lnSpc>
              <a:spcBef>
                <a:spcPts val="35"/>
              </a:spcBef>
            </a:pPr>
            <a:r>
              <a:rPr sz="1100" i="1" dirty="0">
                <a:solidFill>
                  <a:srgbClr val="FFFFFF"/>
                </a:solidFill>
                <a:latin typeface="Trebuchet MS"/>
                <a:cs typeface="Trebuchet MS"/>
              </a:rPr>
              <a:t>realisation </a:t>
            </a:r>
            <a:r>
              <a:rPr sz="1100" dirty="0">
                <a:solidFill>
                  <a:srgbClr val="FFFFFF"/>
                </a:solidFill>
                <a:latin typeface="Arial"/>
                <a:cs typeface="Arial"/>
              </a:rPr>
              <a:t>and </a:t>
            </a:r>
            <a:r>
              <a:rPr sz="1100" i="1" dirty="0">
                <a:solidFill>
                  <a:srgbClr val="FFFFFF"/>
                </a:solidFill>
                <a:latin typeface="Trebuchet MS"/>
                <a:cs typeface="Trebuchet MS"/>
              </a:rPr>
              <a:t>semantic alignments </a:t>
            </a:r>
            <a:r>
              <a:rPr sz="1100" dirty="0">
                <a:solidFill>
                  <a:srgbClr val="FFFFFF"/>
                </a:solidFill>
                <a:latin typeface="Arial"/>
                <a:cs typeface="Arial"/>
              </a:rPr>
              <a:t>jointly</a:t>
            </a:r>
            <a:endParaRPr sz="1100">
              <a:latin typeface="Arial"/>
              <a:cs typeface="Arial"/>
            </a:endParaRPr>
          </a:p>
          <a:p>
            <a:pPr>
              <a:lnSpc>
                <a:spcPct val="100000"/>
              </a:lnSpc>
              <a:spcBef>
                <a:spcPts val="56"/>
              </a:spcBef>
            </a:pPr>
            <a:endParaRPr sz="1550">
              <a:latin typeface="Times New Roman"/>
              <a:cs typeface="Times New Roman"/>
            </a:endParaRPr>
          </a:p>
          <a:p>
            <a:pPr marL="189230" indent="-176530">
              <a:lnSpc>
                <a:spcPct val="100000"/>
              </a:lnSpc>
              <a:buClr>
                <a:srgbClr val="FFFFFF"/>
              </a:buClr>
              <a:buFont typeface="Arial Unicode MS"/>
              <a:buChar char="□"/>
              <a:tabLst>
                <a:tab pos="189865" algn="l"/>
              </a:tabLst>
            </a:pPr>
            <a:r>
              <a:rPr sz="1100" dirty="0">
                <a:solidFill>
                  <a:srgbClr val="FFFFFF"/>
                </a:solidFill>
                <a:latin typeface="Arial"/>
                <a:cs typeface="Arial"/>
              </a:rPr>
              <a:t>Recent trends:  adversarial modeling, E2E learning</a:t>
            </a:r>
            <a:endParaRPr sz="1100">
              <a:latin typeface="Arial"/>
              <a:cs typeface="Arial"/>
            </a:endParaRPr>
          </a:p>
        </p:txBody>
      </p:sp>
      <p:sp>
        <p:nvSpPr>
          <p:cNvPr id="2" name="灯片编号占位符 1">
            <a:extLst>
              <a:ext uri="{FF2B5EF4-FFF2-40B4-BE49-F238E27FC236}">
                <a16:creationId xmlns:a16="http://schemas.microsoft.com/office/drawing/2014/main" id="{679AA4B1-B69B-4F95-91DD-77C8A5A5C1DB}"/>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117</a:t>
            </a:fld>
            <a:r>
              <a:rPr lang="zh-CN" altLang="en-US" spc="-65"/>
              <a:t> </a:t>
            </a:r>
            <a:endParaRPr lang="en-US" altLang="zh-CN" spc="-2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7EBEE30-4456-4F45-8AE5-D7B62040B9AD}"/>
              </a:ext>
            </a:extLst>
          </p:cNvPr>
          <p:cNvSpPr>
            <a:spLocks noGrp="1"/>
          </p:cNvSpPr>
          <p:nvPr>
            <p:ph type="title"/>
          </p:nvPr>
        </p:nvSpPr>
        <p:spPr/>
        <p:txBody>
          <a:bodyPr/>
          <a:lstStyle/>
          <a:p>
            <a:r>
              <a:rPr lang="da-DK" altLang="zh-CN" sz="2800" dirty="0"/>
              <a:t>End to End Dialogue Modelling</a:t>
            </a:r>
            <a:endParaRPr lang="zh-CN" altLang="en-US" sz="2800" dirty="0"/>
          </a:p>
        </p:txBody>
      </p:sp>
      <p:sp>
        <p:nvSpPr>
          <p:cNvPr id="6" name="文本占位符 5">
            <a:extLst>
              <a:ext uri="{FF2B5EF4-FFF2-40B4-BE49-F238E27FC236}">
                <a16:creationId xmlns:a16="http://schemas.microsoft.com/office/drawing/2014/main" id="{3E983105-450F-46A0-BFC3-44651E5E822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4789E1F-8578-4391-9190-CA24266B58BB}"/>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118</a:t>
            </a:fld>
            <a:r>
              <a:rPr lang="zh-CN" altLang="en-US" spc="-65"/>
              <a:t> </a:t>
            </a:r>
            <a:endParaRPr lang="en-US" altLang="zh-CN" spc="-20" dirty="0"/>
          </a:p>
        </p:txBody>
      </p:sp>
    </p:spTree>
    <p:extLst>
      <p:ext uri="{BB962C8B-B14F-4D97-AF65-F5344CB8AC3E}">
        <p14:creationId xmlns:p14="http://schemas.microsoft.com/office/powerpoint/2010/main" val="20762975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End to End Dialogue Modelling</a:t>
            </a:r>
          </a:p>
        </p:txBody>
      </p:sp>
      <p:sp>
        <p:nvSpPr>
          <p:cNvPr id="6" name="object 6"/>
          <p:cNvSpPr/>
          <p:nvPr/>
        </p:nvSpPr>
        <p:spPr>
          <a:xfrm>
            <a:off x="309193" y="567372"/>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7" name="object 7"/>
          <p:cNvSpPr/>
          <p:nvPr/>
        </p:nvSpPr>
        <p:spPr>
          <a:xfrm>
            <a:off x="309193" y="611799"/>
            <a:ext cx="3989704" cy="193040"/>
          </a:xfrm>
          <a:custGeom>
            <a:avLst/>
            <a:gdLst/>
            <a:ahLst/>
            <a:cxnLst/>
            <a:rect l="l" t="t" r="r" b="b"/>
            <a:pathLst>
              <a:path w="3989704" h="193040">
                <a:moveTo>
                  <a:pt x="3989652" y="0"/>
                </a:moveTo>
                <a:lnTo>
                  <a:pt x="0" y="0"/>
                </a:lnTo>
                <a:lnTo>
                  <a:pt x="0" y="142085"/>
                </a:lnTo>
                <a:lnTo>
                  <a:pt x="16636" y="179598"/>
                </a:lnTo>
                <a:lnTo>
                  <a:pt x="3938852" y="192885"/>
                </a:lnTo>
                <a:lnTo>
                  <a:pt x="3953095" y="190840"/>
                </a:lnTo>
                <a:lnTo>
                  <a:pt x="3984215" y="164881"/>
                </a:lnTo>
                <a:lnTo>
                  <a:pt x="3989652" y="0"/>
                </a:lnTo>
                <a:close/>
              </a:path>
            </a:pathLst>
          </a:custGeom>
          <a:solidFill>
            <a:srgbClr val="076A82"/>
          </a:solidFill>
        </p:spPr>
        <p:txBody>
          <a:bodyPr wrap="square" lIns="0" tIns="0" rIns="0" bIns="0" rtlCol="0"/>
          <a:lstStyle/>
          <a:p>
            <a:endParaRPr/>
          </a:p>
        </p:txBody>
      </p:sp>
      <p:sp>
        <p:nvSpPr>
          <p:cNvPr id="8" name="object 8"/>
          <p:cNvSpPr txBox="1"/>
          <p:nvPr/>
        </p:nvSpPr>
        <p:spPr>
          <a:xfrm>
            <a:off x="347294" y="611327"/>
            <a:ext cx="1424356" cy="169277"/>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Why end to end?</a:t>
            </a:r>
            <a:endParaRPr sz="1100" dirty="0">
              <a:latin typeface="Arial"/>
              <a:cs typeface="Arial"/>
            </a:endParaRPr>
          </a:p>
        </p:txBody>
      </p:sp>
      <p:sp>
        <p:nvSpPr>
          <p:cNvPr id="9" name="object 9"/>
          <p:cNvSpPr/>
          <p:nvPr/>
        </p:nvSpPr>
        <p:spPr>
          <a:xfrm>
            <a:off x="359994" y="1152536"/>
            <a:ext cx="4082487" cy="2000581"/>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B33B8D31-8F1E-419B-8BE3-AD1A8F06D57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119</a:t>
            </a:fld>
            <a:r>
              <a:rPr lang="zh-CN" altLang="en-US" spc="-65"/>
              <a:t> </a:t>
            </a:r>
            <a:endParaRPr lang="en-US" altLang="zh-CN" spc="-2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Conversational AI in 2018</a:t>
            </a:r>
          </a:p>
        </p:txBody>
      </p:sp>
      <p:sp>
        <p:nvSpPr>
          <p:cNvPr id="2" name="内容占位符 1">
            <a:extLst>
              <a:ext uri="{FF2B5EF4-FFF2-40B4-BE49-F238E27FC236}">
                <a16:creationId xmlns:a16="http://schemas.microsoft.com/office/drawing/2014/main" id="{59454F89-9FF0-4693-A891-1DB3634154A8}"/>
              </a:ext>
            </a:extLst>
          </p:cNvPr>
          <p:cNvSpPr>
            <a:spLocks noGrp="1"/>
          </p:cNvSpPr>
          <p:nvPr>
            <p:ph idx="1"/>
          </p:nvPr>
        </p:nvSpPr>
        <p:spPr>
          <a:xfrm>
            <a:off x="316945" y="587375"/>
            <a:ext cx="3976211" cy="2743200"/>
          </a:xfrm>
        </p:spPr>
        <p:txBody>
          <a:bodyPr>
            <a:normAutofit fontScale="92500" lnSpcReduction="10000"/>
          </a:bodyPr>
          <a:lstStyle/>
          <a:p>
            <a:r>
              <a:rPr lang="en-US" altLang="zh-CN" b="1" dirty="0">
                <a:solidFill>
                  <a:srgbClr val="FFFFFF"/>
                </a:solidFill>
                <a:latin typeface="Arial" panose="020B0604020202020204" pitchFamily="34" charset="0"/>
                <a:cs typeface="Arial" panose="020B0604020202020204" pitchFamily="34" charset="0"/>
              </a:rPr>
              <a:t>Google Duplex</a:t>
            </a:r>
            <a:r>
              <a:rPr lang="en-US" altLang="zh-CN" dirty="0">
                <a:solidFill>
                  <a:srgbClr val="FFFFFF"/>
                </a:solidFill>
                <a:latin typeface="Arial"/>
                <a:cs typeface="Arial"/>
              </a:rPr>
              <a:t>:  demo released in May 2018</a:t>
            </a:r>
            <a:endParaRPr lang="en-US" altLang="zh-CN" dirty="0">
              <a:latin typeface="Arial"/>
              <a:cs typeface="Arial"/>
            </a:endParaRPr>
          </a:p>
          <a:p>
            <a:pPr marL="243220" marR="53340" lvl="1">
              <a:lnSpc>
                <a:spcPct val="101499"/>
              </a:lnSpc>
            </a:pPr>
            <a:endParaRPr lang="en-US" altLang="zh-CN" sz="1050" dirty="0">
              <a:solidFill>
                <a:srgbClr val="FFFFFF"/>
              </a:solidFill>
              <a:latin typeface="Arial"/>
              <a:cs typeface="Arial"/>
            </a:endParaRPr>
          </a:p>
          <a:p>
            <a:pPr marL="243220" marR="53340" lvl="1">
              <a:lnSpc>
                <a:spcPct val="101499"/>
              </a:lnSpc>
            </a:pPr>
            <a:r>
              <a:rPr lang="en-US" altLang="zh-CN" sz="1050" dirty="0">
                <a:solidFill>
                  <a:srgbClr val="FFFFFF"/>
                </a:solidFill>
                <a:latin typeface="Arial"/>
                <a:cs typeface="Arial"/>
              </a:rPr>
              <a:t>“The technology is directed towards </a:t>
            </a:r>
            <a:r>
              <a:rPr lang="en-US" altLang="zh-CN" sz="1050" b="1" dirty="0">
                <a:solidFill>
                  <a:srgbClr val="FFFFFF"/>
                </a:solidFill>
                <a:latin typeface="Arial" panose="020B0604020202020204" pitchFamily="34" charset="0"/>
                <a:cs typeface="Arial" panose="020B0604020202020204" pitchFamily="34" charset="0"/>
              </a:rPr>
              <a:t>completing specific tasks</a:t>
            </a:r>
            <a:r>
              <a:rPr lang="en-US" altLang="zh-CN" sz="1050" dirty="0">
                <a:solidFill>
                  <a:srgbClr val="FFFFFF"/>
                </a:solidFill>
                <a:latin typeface="Arial"/>
                <a:cs typeface="Arial"/>
              </a:rPr>
              <a:t>, such as scheduling certain types of appointments.  For such tasks, the system makes the conversational experience as natural as possible, allowing people to speak normally, like they would to another person, without having to adapt to a machine...”</a:t>
            </a:r>
            <a:endParaRPr lang="en-US" altLang="zh-CN" sz="1050" dirty="0">
              <a:latin typeface="Arial"/>
              <a:cs typeface="Arial"/>
            </a:endParaRPr>
          </a:p>
          <a:p>
            <a:pPr lvl="1">
              <a:lnSpc>
                <a:spcPct val="100000"/>
              </a:lnSpc>
            </a:pPr>
            <a:endParaRPr lang="en-US" altLang="zh-CN" sz="1050" dirty="0">
              <a:latin typeface="Times New Roman"/>
              <a:cs typeface="Times New Roman"/>
            </a:endParaRPr>
          </a:p>
          <a:p>
            <a:pPr marL="243220" marR="5080" lvl="1">
              <a:lnSpc>
                <a:spcPct val="101499"/>
              </a:lnSpc>
            </a:pPr>
            <a:r>
              <a:rPr lang="en-US" altLang="zh-CN" sz="1050" dirty="0">
                <a:solidFill>
                  <a:srgbClr val="FFFFFF"/>
                </a:solidFill>
                <a:latin typeface="Arial"/>
                <a:cs typeface="Arial"/>
              </a:rPr>
              <a:t>“One of the key research insights was to constrain Duplex to </a:t>
            </a:r>
            <a:r>
              <a:rPr lang="en-US" altLang="zh-CN" sz="1050" b="1" dirty="0">
                <a:solidFill>
                  <a:srgbClr val="FFFFFF"/>
                </a:solidFill>
                <a:latin typeface="Arial" panose="020B0604020202020204" pitchFamily="34" charset="0"/>
                <a:cs typeface="Arial" panose="020B0604020202020204" pitchFamily="34" charset="0"/>
              </a:rPr>
              <a:t>closed domains</a:t>
            </a:r>
            <a:r>
              <a:rPr lang="en-US" altLang="zh-CN" sz="1050" dirty="0">
                <a:solidFill>
                  <a:srgbClr val="FFFFFF"/>
                </a:solidFill>
                <a:latin typeface="Arial"/>
                <a:cs typeface="Arial"/>
              </a:rPr>
              <a:t>, which are </a:t>
            </a:r>
            <a:r>
              <a:rPr lang="en-US" altLang="zh-CN" sz="1050" b="1" dirty="0">
                <a:solidFill>
                  <a:srgbClr val="FFFFFF"/>
                </a:solidFill>
                <a:latin typeface="Arial" panose="020B0604020202020204" pitchFamily="34" charset="0"/>
                <a:cs typeface="Arial" panose="020B0604020202020204" pitchFamily="34" charset="0"/>
              </a:rPr>
              <a:t>narrow enough </a:t>
            </a:r>
            <a:r>
              <a:rPr lang="en-US" altLang="zh-CN" sz="1050" dirty="0">
                <a:solidFill>
                  <a:srgbClr val="FFFFFF"/>
                </a:solidFill>
                <a:latin typeface="Arial"/>
                <a:cs typeface="Arial"/>
              </a:rPr>
              <a:t>to explore extensively.  Duplex can only carry out natural conversations after being deeply </a:t>
            </a:r>
            <a:r>
              <a:rPr lang="en-US" altLang="zh-CN" sz="1050" b="1" dirty="0">
                <a:solidFill>
                  <a:srgbClr val="FFFFFF"/>
                </a:solidFill>
                <a:latin typeface="Arial" panose="020B0604020202020204" pitchFamily="34" charset="0"/>
                <a:cs typeface="Arial" panose="020B0604020202020204" pitchFamily="34" charset="0"/>
              </a:rPr>
              <a:t>trained in such domains</a:t>
            </a:r>
            <a:r>
              <a:rPr lang="en-US" altLang="zh-CN" sz="1050" dirty="0">
                <a:solidFill>
                  <a:srgbClr val="FFFFFF"/>
                </a:solidFill>
                <a:latin typeface="Arial"/>
                <a:cs typeface="Arial"/>
              </a:rPr>
              <a:t>.  It </a:t>
            </a:r>
            <a:r>
              <a:rPr lang="en-US" altLang="zh-CN" sz="1050" b="1" dirty="0">
                <a:solidFill>
                  <a:srgbClr val="FFFFFF"/>
                </a:solidFill>
                <a:latin typeface="Arial" panose="020B0604020202020204" pitchFamily="34" charset="0"/>
                <a:cs typeface="Arial" panose="020B0604020202020204" pitchFamily="34" charset="0"/>
              </a:rPr>
              <a:t>cannot carry out general conversations</a:t>
            </a:r>
            <a:r>
              <a:rPr lang="en-US" altLang="zh-CN" sz="1050" dirty="0">
                <a:solidFill>
                  <a:srgbClr val="FFFFFF"/>
                </a:solidFill>
                <a:latin typeface="Arial"/>
                <a:cs typeface="Arial"/>
              </a:rPr>
              <a:t>.”</a:t>
            </a:r>
            <a:endParaRPr lang="en-US" altLang="zh-CN" sz="1050" dirty="0">
              <a:latin typeface="Arial"/>
              <a:cs typeface="Arial"/>
            </a:endParaRPr>
          </a:p>
          <a:p>
            <a:pPr lvl="1">
              <a:lnSpc>
                <a:spcPct val="100000"/>
              </a:lnSpc>
            </a:pPr>
            <a:endParaRPr lang="en-US" altLang="zh-CN" sz="1050" dirty="0">
              <a:latin typeface="Times New Roman"/>
              <a:cs typeface="Times New Roman"/>
            </a:endParaRPr>
          </a:p>
          <a:p>
            <a:pPr marL="127960" lvl="1" indent="0">
              <a:lnSpc>
                <a:spcPct val="100000"/>
              </a:lnSpc>
              <a:buNone/>
            </a:pPr>
            <a:r>
              <a:rPr lang="en-US" altLang="zh-CN" sz="900" dirty="0">
                <a:solidFill>
                  <a:srgbClr val="52BCEB"/>
                </a:solidFill>
                <a:latin typeface="Arial"/>
                <a:cs typeface="Arial"/>
              </a:rPr>
              <a:t>Source: https://</a:t>
            </a:r>
            <a:r>
              <a:rPr lang="en-US" altLang="zh-CN" sz="900" dirty="0" err="1">
                <a:solidFill>
                  <a:srgbClr val="52BCEB"/>
                </a:solidFill>
                <a:latin typeface="Arial"/>
                <a:cs typeface="Arial"/>
              </a:rPr>
              <a:t>ai.googleblog.com</a:t>
            </a:r>
            <a:r>
              <a:rPr lang="en-US" altLang="zh-CN" sz="900" dirty="0">
                <a:solidFill>
                  <a:srgbClr val="52BCEB"/>
                </a:solidFill>
                <a:latin typeface="Arial"/>
                <a:cs typeface="Arial"/>
              </a:rPr>
              <a:t>/2018/05/duplex-</a:t>
            </a:r>
            <a:r>
              <a:rPr lang="en-US" altLang="zh-CN" sz="900" dirty="0" err="1">
                <a:solidFill>
                  <a:srgbClr val="52BCEB"/>
                </a:solidFill>
                <a:latin typeface="Arial"/>
                <a:cs typeface="Arial"/>
              </a:rPr>
              <a:t>ai</a:t>
            </a:r>
            <a:r>
              <a:rPr lang="en-US" altLang="zh-CN" sz="900" dirty="0">
                <a:solidFill>
                  <a:srgbClr val="52BCEB"/>
                </a:solidFill>
                <a:latin typeface="Arial"/>
                <a:cs typeface="Arial"/>
              </a:rPr>
              <a:t>-system-for-natural-</a:t>
            </a:r>
            <a:r>
              <a:rPr lang="en-US" altLang="zh-CN" sz="900" dirty="0" err="1">
                <a:solidFill>
                  <a:srgbClr val="52BCEB"/>
                </a:solidFill>
                <a:latin typeface="Arial"/>
                <a:cs typeface="Arial"/>
              </a:rPr>
              <a:t>conversation.html</a:t>
            </a:r>
            <a:endParaRPr lang="zh-CN" altLang="en-US" sz="900" dirty="0"/>
          </a:p>
        </p:txBody>
      </p:sp>
      <p:sp>
        <p:nvSpPr>
          <p:cNvPr id="3" name="灯片编号占位符 2">
            <a:extLst>
              <a:ext uri="{FF2B5EF4-FFF2-40B4-BE49-F238E27FC236}">
                <a16:creationId xmlns:a16="http://schemas.microsoft.com/office/drawing/2014/main" id="{6F4BE43B-EB79-44ED-8451-60A7669C662A}"/>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12</a:t>
            </a:fld>
            <a:r>
              <a:rPr lang="zh-CN" altLang="en-US" spc="-65"/>
              <a:t> </a:t>
            </a:r>
            <a:endParaRPr lang="en-US" altLang="zh-CN" spc="-2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End to End Dialogue Modelling</a:t>
            </a:r>
          </a:p>
        </p:txBody>
      </p:sp>
      <p:sp>
        <p:nvSpPr>
          <p:cNvPr id="6" name="object 6"/>
          <p:cNvSpPr/>
          <p:nvPr/>
        </p:nvSpPr>
        <p:spPr>
          <a:xfrm>
            <a:off x="309193" y="567372"/>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7" name="object 7"/>
          <p:cNvSpPr/>
          <p:nvPr/>
        </p:nvSpPr>
        <p:spPr>
          <a:xfrm>
            <a:off x="309193" y="611799"/>
            <a:ext cx="3989704" cy="193040"/>
          </a:xfrm>
          <a:custGeom>
            <a:avLst/>
            <a:gdLst/>
            <a:ahLst/>
            <a:cxnLst/>
            <a:rect l="l" t="t" r="r" b="b"/>
            <a:pathLst>
              <a:path w="3989704" h="193040">
                <a:moveTo>
                  <a:pt x="3989652" y="0"/>
                </a:moveTo>
                <a:lnTo>
                  <a:pt x="0" y="0"/>
                </a:lnTo>
                <a:lnTo>
                  <a:pt x="0" y="142085"/>
                </a:lnTo>
                <a:lnTo>
                  <a:pt x="16636" y="179598"/>
                </a:lnTo>
                <a:lnTo>
                  <a:pt x="3938852" y="192885"/>
                </a:lnTo>
                <a:lnTo>
                  <a:pt x="3953095" y="190840"/>
                </a:lnTo>
                <a:lnTo>
                  <a:pt x="3984215" y="164881"/>
                </a:lnTo>
                <a:lnTo>
                  <a:pt x="3989652" y="0"/>
                </a:lnTo>
                <a:close/>
              </a:path>
            </a:pathLst>
          </a:custGeom>
          <a:solidFill>
            <a:srgbClr val="076A82"/>
          </a:solidFill>
        </p:spPr>
        <p:txBody>
          <a:bodyPr wrap="square" lIns="0" tIns="0" rIns="0" bIns="0" rtlCol="0"/>
          <a:lstStyle/>
          <a:p>
            <a:endParaRPr/>
          </a:p>
        </p:txBody>
      </p:sp>
      <p:sp>
        <p:nvSpPr>
          <p:cNvPr id="8" name="object 8"/>
          <p:cNvSpPr txBox="1"/>
          <p:nvPr/>
        </p:nvSpPr>
        <p:spPr>
          <a:xfrm>
            <a:off x="347294" y="611327"/>
            <a:ext cx="1024890" cy="164465"/>
          </a:xfrm>
          <a:prstGeom prst="rect">
            <a:avLst/>
          </a:prstGeom>
        </p:spPr>
        <p:txBody>
          <a:bodyPr vert="horz" wrap="square" lIns="0" tIns="0" rIns="0" bIns="0" rtlCol="0">
            <a:spAutoFit/>
          </a:bodyPr>
          <a:lstStyle/>
          <a:p>
            <a:pPr marL="12700">
              <a:lnSpc>
                <a:spcPct val="100000"/>
              </a:lnSpc>
            </a:pPr>
            <a:r>
              <a:rPr sz="1100" spc="-35" dirty="0">
                <a:solidFill>
                  <a:srgbClr val="FFFFFF"/>
                </a:solidFill>
                <a:latin typeface="Arial"/>
                <a:cs typeface="Arial"/>
              </a:rPr>
              <a:t>Wh</a:t>
            </a:r>
            <a:r>
              <a:rPr sz="1100" spc="-50" dirty="0">
                <a:solidFill>
                  <a:srgbClr val="FFFFFF"/>
                </a:solidFill>
                <a:latin typeface="Arial"/>
                <a:cs typeface="Arial"/>
              </a:rPr>
              <a:t>y</a:t>
            </a:r>
            <a:r>
              <a:rPr sz="1100" spc="55" dirty="0">
                <a:solidFill>
                  <a:srgbClr val="FFFFFF"/>
                </a:solidFill>
                <a:latin typeface="Arial"/>
                <a:cs typeface="Arial"/>
              </a:rPr>
              <a:t> </a:t>
            </a:r>
            <a:r>
              <a:rPr sz="1100" spc="-95" dirty="0">
                <a:solidFill>
                  <a:srgbClr val="FFFFFF"/>
                </a:solidFill>
                <a:latin typeface="Arial"/>
                <a:cs typeface="Arial"/>
              </a:rPr>
              <a:t>en</a:t>
            </a:r>
            <a:r>
              <a:rPr sz="1100" spc="-50" dirty="0">
                <a:solidFill>
                  <a:srgbClr val="FFFFFF"/>
                </a:solidFill>
                <a:latin typeface="Arial"/>
                <a:cs typeface="Arial"/>
              </a:rPr>
              <a:t>d</a:t>
            </a:r>
            <a:r>
              <a:rPr sz="1100" spc="55" dirty="0">
                <a:solidFill>
                  <a:srgbClr val="FFFFFF"/>
                </a:solidFill>
                <a:latin typeface="Arial"/>
                <a:cs typeface="Arial"/>
              </a:rPr>
              <a:t> </a:t>
            </a:r>
            <a:r>
              <a:rPr sz="1100" spc="5" dirty="0">
                <a:solidFill>
                  <a:srgbClr val="FFFFFF"/>
                </a:solidFill>
                <a:latin typeface="Arial"/>
                <a:cs typeface="Arial"/>
              </a:rPr>
              <a:t>to</a:t>
            </a:r>
            <a:r>
              <a:rPr sz="1100" spc="55" dirty="0">
                <a:solidFill>
                  <a:srgbClr val="FFFFFF"/>
                </a:solidFill>
                <a:latin typeface="Arial"/>
                <a:cs typeface="Arial"/>
              </a:rPr>
              <a:t> </a:t>
            </a:r>
            <a:r>
              <a:rPr sz="1100" spc="-95" dirty="0">
                <a:solidFill>
                  <a:srgbClr val="FFFFFF"/>
                </a:solidFill>
                <a:latin typeface="Arial"/>
                <a:cs typeface="Arial"/>
              </a:rPr>
              <a:t>en</a:t>
            </a:r>
            <a:r>
              <a:rPr sz="1100" spc="-50" dirty="0">
                <a:solidFill>
                  <a:srgbClr val="FFFFFF"/>
                </a:solidFill>
                <a:latin typeface="Arial"/>
                <a:cs typeface="Arial"/>
              </a:rPr>
              <a:t>d</a:t>
            </a:r>
            <a:r>
              <a:rPr sz="1100" spc="-100" dirty="0">
                <a:solidFill>
                  <a:srgbClr val="FFFFFF"/>
                </a:solidFill>
                <a:latin typeface="Arial"/>
                <a:cs typeface="Arial"/>
              </a:rPr>
              <a:t>?</a:t>
            </a:r>
            <a:endParaRPr sz="1100">
              <a:latin typeface="Arial"/>
              <a:cs typeface="Arial"/>
            </a:endParaRPr>
          </a:p>
        </p:txBody>
      </p:sp>
      <p:sp>
        <p:nvSpPr>
          <p:cNvPr id="9" name="object 9"/>
          <p:cNvSpPr/>
          <p:nvPr/>
        </p:nvSpPr>
        <p:spPr>
          <a:xfrm>
            <a:off x="359994" y="1152536"/>
            <a:ext cx="4082487" cy="2000581"/>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A6222B59-D758-45FF-A250-53B98C0675D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120</a:t>
            </a:fld>
            <a:r>
              <a:rPr lang="zh-CN" altLang="en-US" spc="-65"/>
              <a:t> </a:t>
            </a:r>
            <a:endParaRPr lang="en-US" altLang="zh-CN" spc="-2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Sequence-to-Sequence Conversational Model</a:t>
            </a:r>
          </a:p>
        </p:txBody>
      </p:sp>
      <p:sp>
        <p:nvSpPr>
          <p:cNvPr id="6" name="object 6"/>
          <p:cNvSpPr/>
          <p:nvPr/>
        </p:nvSpPr>
        <p:spPr>
          <a:xfrm>
            <a:off x="309193" y="604215"/>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7" name="object 7"/>
          <p:cNvSpPr/>
          <p:nvPr/>
        </p:nvSpPr>
        <p:spPr>
          <a:xfrm>
            <a:off x="309193" y="648632"/>
            <a:ext cx="3989704" cy="207010"/>
          </a:xfrm>
          <a:custGeom>
            <a:avLst/>
            <a:gdLst/>
            <a:ahLst/>
            <a:cxnLst/>
            <a:rect l="l" t="t" r="r" b="b"/>
            <a:pathLst>
              <a:path w="3989704" h="207009">
                <a:moveTo>
                  <a:pt x="3989652" y="0"/>
                </a:moveTo>
                <a:lnTo>
                  <a:pt x="0" y="0"/>
                </a:lnTo>
                <a:lnTo>
                  <a:pt x="0" y="155608"/>
                </a:lnTo>
                <a:lnTo>
                  <a:pt x="16636" y="193121"/>
                </a:lnTo>
                <a:lnTo>
                  <a:pt x="3938852" y="206408"/>
                </a:lnTo>
                <a:lnTo>
                  <a:pt x="3953095" y="204363"/>
                </a:lnTo>
                <a:lnTo>
                  <a:pt x="3984215" y="178404"/>
                </a:lnTo>
                <a:lnTo>
                  <a:pt x="3989652" y="0"/>
                </a:lnTo>
                <a:close/>
              </a:path>
            </a:pathLst>
          </a:custGeom>
          <a:solidFill>
            <a:srgbClr val="076A82"/>
          </a:solidFill>
        </p:spPr>
        <p:txBody>
          <a:bodyPr wrap="square" lIns="0" tIns="0" rIns="0" bIns="0" rtlCol="0"/>
          <a:lstStyle/>
          <a:p>
            <a:endParaRPr/>
          </a:p>
        </p:txBody>
      </p:sp>
      <p:sp>
        <p:nvSpPr>
          <p:cNvPr id="8" name="object 8"/>
          <p:cNvSpPr txBox="1"/>
          <p:nvPr/>
        </p:nvSpPr>
        <p:spPr>
          <a:xfrm>
            <a:off x="347294" y="653999"/>
            <a:ext cx="3100756" cy="538609"/>
          </a:xfrm>
          <a:prstGeom prst="rect">
            <a:avLst/>
          </a:prstGeom>
        </p:spPr>
        <p:txBody>
          <a:bodyPr vert="horz" wrap="square" lIns="0" tIns="0" rIns="0" bIns="0" rtlCol="0">
            <a:spAutoFit/>
          </a:bodyPr>
          <a:lstStyle/>
          <a:p>
            <a:pPr marL="12700">
              <a:lnSpc>
                <a:spcPct val="100000"/>
              </a:lnSpc>
            </a:pPr>
            <a:r>
              <a:rPr sz="1100" dirty="0">
                <a:solidFill>
                  <a:srgbClr val="FFFFFF"/>
                </a:solidFill>
                <a:latin typeface="Arial"/>
                <a:cs typeface="Arial"/>
              </a:rPr>
              <a:t>Social Chatbots (Chit-chat dialogue systems)</a:t>
            </a:r>
            <a:endParaRPr sz="1100" dirty="0">
              <a:latin typeface="Arial"/>
              <a:cs typeface="Arial"/>
            </a:endParaRPr>
          </a:p>
          <a:p>
            <a:pPr>
              <a:lnSpc>
                <a:spcPct val="100000"/>
              </a:lnSpc>
              <a:spcBef>
                <a:spcPts val="40"/>
              </a:spcBef>
            </a:pPr>
            <a:endParaRPr sz="1500" dirty="0">
              <a:latin typeface="Times New Roman"/>
              <a:cs typeface="Times New Roman"/>
            </a:endParaRPr>
          </a:p>
          <a:p>
            <a:pPr marL="12700">
              <a:lnSpc>
                <a:spcPct val="100000"/>
              </a:lnSpc>
            </a:pPr>
            <a:r>
              <a:rPr sz="900" dirty="0">
                <a:solidFill>
                  <a:srgbClr val="52BCEB"/>
                </a:solidFill>
                <a:latin typeface="Arial"/>
                <a:cs typeface="Arial"/>
              </a:rPr>
              <a:t>[Vinyals et Le, 2015]</a:t>
            </a:r>
            <a:endParaRPr sz="900" dirty="0">
              <a:latin typeface="Arial"/>
              <a:cs typeface="Arial"/>
            </a:endParaRPr>
          </a:p>
        </p:txBody>
      </p:sp>
      <p:sp>
        <p:nvSpPr>
          <p:cNvPr id="9" name="object 9"/>
          <p:cNvSpPr/>
          <p:nvPr/>
        </p:nvSpPr>
        <p:spPr>
          <a:xfrm>
            <a:off x="359994" y="1427073"/>
            <a:ext cx="4082355" cy="1708734"/>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8E244D4D-9D39-4503-B89A-44DE0609D6D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121</a:t>
            </a:fld>
            <a:r>
              <a:rPr lang="zh-CN" altLang="en-US" spc="-65"/>
              <a:t> </a:t>
            </a:r>
            <a:endParaRPr lang="en-US" altLang="zh-CN" spc="-2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Hierarchical RNN for Dialogue</a:t>
            </a:r>
          </a:p>
        </p:txBody>
      </p:sp>
      <p:sp>
        <p:nvSpPr>
          <p:cNvPr id="6" name="object 6"/>
          <p:cNvSpPr/>
          <p:nvPr/>
        </p:nvSpPr>
        <p:spPr>
          <a:xfrm>
            <a:off x="359994" y="689561"/>
            <a:ext cx="4082157" cy="203075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09193" y="2876435"/>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8" name="object 8"/>
          <p:cNvSpPr/>
          <p:nvPr/>
        </p:nvSpPr>
        <p:spPr>
          <a:xfrm>
            <a:off x="309193" y="2920858"/>
            <a:ext cx="3989704" cy="455930"/>
          </a:xfrm>
          <a:custGeom>
            <a:avLst/>
            <a:gdLst/>
            <a:ahLst/>
            <a:cxnLst/>
            <a:rect l="l" t="t" r="r" b="b"/>
            <a:pathLst>
              <a:path w="3989704" h="455929">
                <a:moveTo>
                  <a:pt x="3989652" y="0"/>
                </a:moveTo>
                <a:lnTo>
                  <a:pt x="0" y="0"/>
                </a:lnTo>
                <a:lnTo>
                  <a:pt x="0" y="404840"/>
                </a:lnTo>
                <a:lnTo>
                  <a:pt x="16636" y="442354"/>
                </a:lnTo>
                <a:lnTo>
                  <a:pt x="3938852" y="455640"/>
                </a:lnTo>
                <a:lnTo>
                  <a:pt x="3953095" y="453595"/>
                </a:lnTo>
                <a:lnTo>
                  <a:pt x="3984215" y="427636"/>
                </a:lnTo>
                <a:lnTo>
                  <a:pt x="3989652" y="0"/>
                </a:lnTo>
                <a:close/>
              </a:path>
            </a:pathLst>
          </a:custGeom>
          <a:solidFill>
            <a:srgbClr val="076A82"/>
          </a:solidFill>
        </p:spPr>
        <p:txBody>
          <a:bodyPr wrap="square" lIns="0" tIns="0" rIns="0" bIns="0" rtlCol="0"/>
          <a:lstStyle/>
          <a:p>
            <a:endParaRPr/>
          </a:p>
        </p:txBody>
      </p:sp>
      <p:sp>
        <p:nvSpPr>
          <p:cNvPr id="9" name="object 9"/>
          <p:cNvSpPr txBox="1"/>
          <p:nvPr/>
        </p:nvSpPr>
        <p:spPr>
          <a:xfrm>
            <a:off x="347294" y="2922302"/>
            <a:ext cx="3801745" cy="418465"/>
          </a:xfrm>
          <a:prstGeom prst="rect">
            <a:avLst/>
          </a:prstGeom>
        </p:spPr>
        <p:txBody>
          <a:bodyPr vert="horz" wrap="square" lIns="0" tIns="0" rIns="0" bIns="0" rtlCol="0">
            <a:spAutoFit/>
          </a:bodyPr>
          <a:lstStyle/>
          <a:p>
            <a:pPr marL="12700" marR="5080">
              <a:lnSpc>
                <a:spcPct val="101499"/>
              </a:lnSpc>
            </a:pPr>
            <a:r>
              <a:rPr sz="900" b="1" dirty="0">
                <a:solidFill>
                  <a:srgbClr val="FFFFFF"/>
                </a:solidFill>
                <a:latin typeface="Arial" panose="020B0604020202020204" pitchFamily="34" charset="0"/>
                <a:cs typeface="Arial" panose="020B0604020202020204" pitchFamily="34" charset="0"/>
              </a:rPr>
              <a:t>Problems</a:t>
            </a:r>
            <a:r>
              <a:rPr sz="900" dirty="0">
                <a:solidFill>
                  <a:srgbClr val="FFFFFF"/>
                </a:solidFill>
                <a:latin typeface="Arial"/>
                <a:cs typeface="Arial"/>
              </a:rPr>
              <a:t>:  Generic, di</a:t>
            </a:r>
            <a:r>
              <a:rPr sz="900" dirty="0">
                <a:solidFill>
                  <a:srgbClr val="FFFFFF"/>
                </a:solidFill>
                <a:latin typeface="Arial Narrow"/>
                <a:cs typeface="Arial Narrow"/>
              </a:rPr>
              <a:t>ff</a:t>
            </a:r>
            <a:r>
              <a:rPr sz="900" dirty="0">
                <a:solidFill>
                  <a:srgbClr val="FFFFFF"/>
                </a:solidFill>
                <a:latin typeface="Arial"/>
                <a:cs typeface="Arial"/>
              </a:rPr>
              <a:t>culty keeping coherence, lack of integration into KBs or 3rd party services...  </a:t>
            </a:r>
            <a:r>
              <a:rPr sz="900" dirty="0">
                <a:solidFill>
                  <a:srgbClr val="FFFF00"/>
                </a:solidFill>
                <a:latin typeface="Arial"/>
                <a:cs typeface="Arial"/>
              </a:rPr>
              <a:t>not very useful for business use cases </a:t>
            </a:r>
            <a:r>
              <a:rPr sz="900" dirty="0">
                <a:solidFill>
                  <a:srgbClr val="FFFFFF"/>
                </a:solidFill>
                <a:latin typeface="Arial"/>
                <a:cs typeface="Arial"/>
              </a:rPr>
              <a:t>(task oriented dialogues)</a:t>
            </a:r>
            <a:endParaRPr sz="900" dirty="0">
              <a:latin typeface="Arial"/>
              <a:cs typeface="Arial"/>
            </a:endParaRPr>
          </a:p>
        </p:txBody>
      </p:sp>
      <p:sp>
        <p:nvSpPr>
          <p:cNvPr id="2" name="灯片编号占位符 1">
            <a:extLst>
              <a:ext uri="{FF2B5EF4-FFF2-40B4-BE49-F238E27FC236}">
                <a16:creationId xmlns:a16="http://schemas.microsoft.com/office/drawing/2014/main" id="{92895986-4003-4EDB-B1D3-943B02CA688A}"/>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122</a:t>
            </a:fld>
            <a:r>
              <a:rPr lang="zh-CN" altLang="en-US" spc="-65"/>
              <a:t> </a:t>
            </a:r>
            <a:endParaRPr lang="en-US" altLang="zh-CN" spc="-2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224604"/>
            <a:ext cx="3976211" cy="246221"/>
          </a:xfrm>
          <a:prstGeom prst="rect">
            <a:avLst/>
          </a:prstGeom>
        </p:spPr>
        <p:txBody>
          <a:bodyPr vert="horz" wrap="square" lIns="0" tIns="0" rIns="0" bIns="0" rtlCol="0">
            <a:spAutoFit/>
          </a:bodyPr>
          <a:lstStyle/>
          <a:p>
            <a:pPr marL="0" algn="ctr">
              <a:lnSpc>
                <a:spcPct val="100000"/>
              </a:lnSpc>
            </a:pPr>
            <a:r>
              <a:rPr dirty="0"/>
              <a:t>Task Oriented End-to-End Dialogue Modelling</a:t>
            </a:r>
          </a:p>
        </p:txBody>
      </p:sp>
      <p:sp>
        <p:nvSpPr>
          <p:cNvPr id="5" name="object 5"/>
          <p:cNvSpPr/>
          <p:nvPr/>
        </p:nvSpPr>
        <p:spPr>
          <a:xfrm>
            <a:off x="309193" y="702843"/>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6" name="object 6"/>
          <p:cNvSpPr/>
          <p:nvPr/>
        </p:nvSpPr>
        <p:spPr>
          <a:xfrm>
            <a:off x="309193" y="747273"/>
            <a:ext cx="3989704" cy="207010"/>
          </a:xfrm>
          <a:custGeom>
            <a:avLst/>
            <a:gdLst/>
            <a:ahLst/>
            <a:cxnLst/>
            <a:rect l="l" t="t" r="r" b="b"/>
            <a:pathLst>
              <a:path w="3989704" h="207009">
                <a:moveTo>
                  <a:pt x="3989652" y="0"/>
                </a:moveTo>
                <a:lnTo>
                  <a:pt x="0" y="0"/>
                </a:lnTo>
                <a:lnTo>
                  <a:pt x="0" y="155608"/>
                </a:lnTo>
                <a:lnTo>
                  <a:pt x="16636" y="193121"/>
                </a:lnTo>
                <a:lnTo>
                  <a:pt x="3938852" y="206408"/>
                </a:lnTo>
                <a:lnTo>
                  <a:pt x="3953095" y="204363"/>
                </a:lnTo>
                <a:lnTo>
                  <a:pt x="3984215" y="178404"/>
                </a:lnTo>
                <a:lnTo>
                  <a:pt x="3989652" y="0"/>
                </a:lnTo>
                <a:close/>
              </a:path>
            </a:pathLst>
          </a:custGeom>
          <a:solidFill>
            <a:srgbClr val="076A82"/>
          </a:solidFill>
        </p:spPr>
        <p:txBody>
          <a:bodyPr wrap="square" lIns="0" tIns="0" rIns="0" bIns="0" rtlCol="0"/>
          <a:lstStyle/>
          <a:p>
            <a:endParaRPr/>
          </a:p>
        </p:txBody>
      </p:sp>
      <p:sp>
        <p:nvSpPr>
          <p:cNvPr id="7" name="object 7"/>
          <p:cNvSpPr txBox="1"/>
          <p:nvPr/>
        </p:nvSpPr>
        <p:spPr>
          <a:xfrm>
            <a:off x="347294" y="433045"/>
            <a:ext cx="5310556" cy="474361"/>
          </a:xfrm>
          <a:prstGeom prst="rect">
            <a:avLst/>
          </a:prstGeom>
        </p:spPr>
        <p:txBody>
          <a:bodyPr vert="horz" wrap="square" lIns="0" tIns="0" rIns="0" bIns="0" rtlCol="0">
            <a:spAutoFit/>
          </a:bodyPr>
          <a:lstStyle/>
          <a:p>
            <a:pPr marL="882015">
              <a:lnSpc>
                <a:spcPct val="100000"/>
              </a:lnSpc>
            </a:pPr>
            <a:r>
              <a:rPr sz="1050" b="1" dirty="0">
                <a:solidFill>
                  <a:srgbClr val="FFFFFF"/>
                </a:solidFill>
                <a:latin typeface="Arial" panose="020B0604020202020204" pitchFamily="34" charset="0"/>
                <a:cs typeface="Arial" panose="020B0604020202020204" pitchFamily="34" charset="0"/>
              </a:rPr>
              <a:t>Joint NLU and Policy Learning</a:t>
            </a:r>
            <a:endParaRPr sz="1050" dirty="0">
              <a:latin typeface="Arial" panose="020B0604020202020204" pitchFamily="34" charset="0"/>
              <a:cs typeface="Arial" panose="020B0604020202020204" pitchFamily="34" charset="0"/>
            </a:endParaRPr>
          </a:p>
          <a:p>
            <a:pPr marL="12700" marR="588010">
              <a:lnSpc>
                <a:spcPts val="2790"/>
              </a:lnSpc>
              <a:spcBef>
                <a:spcPts val="55"/>
              </a:spcBef>
            </a:pPr>
            <a:r>
              <a:rPr sz="1000" dirty="0">
                <a:solidFill>
                  <a:srgbClr val="FFFFFF"/>
                </a:solidFill>
                <a:latin typeface="Arial"/>
                <a:cs typeface="Arial"/>
              </a:rPr>
              <a:t>No need to define / annotate belief states </a:t>
            </a:r>
            <a:r>
              <a:rPr sz="1000" dirty="0">
                <a:solidFill>
                  <a:srgbClr val="52BCEB"/>
                </a:solidFill>
                <a:latin typeface="Arial"/>
                <a:cs typeface="Arial"/>
              </a:rPr>
              <a:t>[Zhao and Eskenazi, 2016]</a:t>
            </a:r>
            <a:endParaRPr sz="1000" dirty="0">
              <a:latin typeface="Arial"/>
              <a:cs typeface="Arial"/>
            </a:endParaRPr>
          </a:p>
        </p:txBody>
      </p:sp>
      <p:sp>
        <p:nvSpPr>
          <p:cNvPr id="8" name="object 8"/>
          <p:cNvSpPr/>
          <p:nvPr/>
        </p:nvSpPr>
        <p:spPr>
          <a:xfrm>
            <a:off x="243675" y="1071280"/>
            <a:ext cx="4120739" cy="2019326"/>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A47CEE0E-1D74-4609-A3BC-C2A705F431D4}"/>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123</a:t>
            </a:fld>
            <a:r>
              <a:rPr lang="zh-CN" altLang="en-US"/>
              <a:t> </a:t>
            </a:r>
            <a:endParaRPr lang="en-US" altLang="zh-CN"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224604"/>
            <a:ext cx="3976211" cy="246221"/>
          </a:xfrm>
          <a:prstGeom prst="rect">
            <a:avLst/>
          </a:prstGeom>
        </p:spPr>
        <p:txBody>
          <a:bodyPr vert="horz" wrap="square" lIns="0" tIns="0" rIns="0" bIns="0" rtlCol="0">
            <a:spAutoFit/>
          </a:bodyPr>
          <a:lstStyle/>
          <a:p>
            <a:pPr marL="0" algn="ctr">
              <a:lnSpc>
                <a:spcPct val="100000"/>
              </a:lnSpc>
            </a:pPr>
            <a:r>
              <a:rPr dirty="0"/>
              <a:t>Task Oriented End-to-End Dialogue Modelling</a:t>
            </a:r>
          </a:p>
        </p:txBody>
      </p:sp>
      <p:sp>
        <p:nvSpPr>
          <p:cNvPr id="5" name="object 5"/>
          <p:cNvSpPr/>
          <p:nvPr/>
        </p:nvSpPr>
        <p:spPr>
          <a:xfrm>
            <a:off x="309193" y="702843"/>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6" name="object 6"/>
          <p:cNvSpPr/>
          <p:nvPr/>
        </p:nvSpPr>
        <p:spPr>
          <a:xfrm>
            <a:off x="309193" y="747273"/>
            <a:ext cx="3989704" cy="207010"/>
          </a:xfrm>
          <a:custGeom>
            <a:avLst/>
            <a:gdLst/>
            <a:ahLst/>
            <a:cxnLst/>
            <a:rect l="l" t="t" r="r" b="b"/>
            <a:pathLst>
              <a:path w="3989704" h="207009">
                <a:moveTo>
                  <a:pt x="3989652" y="0"/>
                </a:moveTo>
                <a:lnTo>
                  <a:pt x="0" y="0"/>
                </a:lnTo>
                <a:lnTo>
                  <a:pt x="0" y="155608"/>
                </a:lnTo>
                <a:lnTo>
                  <a:pt x="16636" y="193121"/>
                </a:lnTo>
                <a:lnTo>
                  <a:pt x="3938852" y="206408"/>
                </a:lnTo>
                <a:lnTo>
                  <a:pt x="3953095" y="204363"/>
                </a:lnTo>
                <a:lnTo>
                  <a:pt x="3984215" y="178404"/>
                </a:lnTo>
                <a:lnTo>
                  <a:pt x="3989652" y="0"/>
                </a:lnTo>
                <a:close/>
              </a:path>
            </a:pathLst>
          </a:custGeom>
          <a:solidFill>
            <a:srgbClr val="076A82"/>
          </a:solidFill>
        </p:spPr>
        <p:txBody>
          <a:bodyPr wrap="square" lIns="0" tIns="0" rIns="0" bIns="0" rtlCol="0"/>
          <a:lstStyle/>
          <a:p>
            <a:endParaRPr/>
          </a:p>
        </p:txBody>
      </p:sp>
      <p:sp>
        <p:nvSpPr>
          <p:cNvPr id="7" name="object 7"/>
          <p:cNvSpPr txBox="1"/>
          <p:nvPr/>
        </p:nvSpPr>
        <p:spPr>
          <a:xfrm>
            <a:off x="347293" y="433045"/>
            <a:ext cx="4120739" cy="472886"/>
          </a:xfrm>
          <a:prstGeom prst="rect">
            <a:avLst/>
          </a:prstGeom>
        </p:spPr>
        <p:txBody>
          <a:bodyPr vert="horz" wrap="square" lIns="0" tIns="0" rIns="0" bIns="0" rtlCol="0">
            <a:spAutoFit/>
          </a:bodyPr>
          <a:lstStyle/>
          <a:p>
            <a:pPr marL="884555">
              <a:lnSpc>
                <a:spcPct val="100000"/>
              </a:lnSpc>
            </a:pPr>
            <a:r>
              <a:rPr sz="1050" b="1" dirty="0">
                <a:solidFill>
                  <a:srgbClr val="FFFFFF"/>
                </a:solidFill>
                <a:latin typeface="Arial" panose="020B0604020202020204" pitchFamily="34" charset="0"/>
                <a:cs typeface="Arial" panose="020B0604020202020204" pitchFamily="34" charset="0"/>
              </a:rPr>
              <a:t>Joint Policy and NLG Learning</a:t>
            </a:r>
            <a:endParaRPr sz="1050" dirty="0">
              <a:latin typeface="Arial" panose="020B0604020202020204" pitchFamily="34" charset="0"/>
              <a:cs typeface="Arial" panose="020B0604020202020204" pitchFamily="34" charset="0"/>
            </a:endParaRPr>
          </a:p>
          <a:p>
            <a:pPr marL="12700" marR="520065">
              <a:lnSpc>
                <a:spcPts val="2790"/>
              </a:lnSpc>
              <a:spcBef>
                <a:spcPts val="55"/>
              </a:spcBef>
            </a:pPr>
            <a:r>
              <a:rPr sz="1000" dirty="0">
                <a:solidFill>
                  <a:srgbClr val="FFFFFF"/>
                </a:solidFill>
                <a:latin typeface="Arial"/>
                <a:cs typeface="Arial"/>
              </a:rPr>
              <a:t>No need to define / annotate dialogue acts </a:t>
            </a:r>
            <a:r>
              <a:rPr sz="1000" dirty="0">
                <a:solidFill>
                  <a:srgbClr val="52BCEB"/>
                </a:solidFill>
                <a:latin typeface="Arial"/>
                <a:cs typeface="Arial"/>
              </a:rPr>
              <a:t>[Wen et al, 2017]</a:t>
            </a:r>
            <a:endParaRPr sz="1000" dirty="0">
              <a:latin typeface="Arial"/>
              <a:cs typeface="Arial"/>
            </a:endParaRPr>
          </a:p>
        </p:txBody>
      </p:sp>
      <p:sp>
        <p:nvSpPr>
          <p:cNvPr id="8" name="object 8"/>
          <p:cNvSpPr/>
          <p:nvPr/>
        </p:nvSpPr>
        <p:spPr>
          <a:xfrm>
            <a:off x="243675" y="1049055"/>
            <a:ext cx="4120739" cy="2019326"/>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B0F8C57F-A6FF-4865-9258-E7B1271A9A15}"/>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124</a:t>
            </a:fld>
            <a:r>
              <a:rPr lang="zh-CN" altLang="en-US"/>
              <a:t> </a:t>
            </a:r>
            <a:endParaRPr lang="en-US" altLang="zh-CN"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224604"/>
            <a:ext cx="3976211" cy="246221"/>
          </a:xfrm>
          <a:prstGeom prst="rect">
            <a:avLst/>
          </a:prstGeom>
        </p:spPr>
        <p:txBody>
          <a:bodyPr vert="horz" wrap="square" lIns="0" tIns="0" rIns="0" bIns="0" rtlCol="0">
            <a:spAutoFit/>
          </a:bodyPr>
          <a:lstStyle/>
          <a:p>
            <a:pPr marL="0" algn="ctr">
              <a:lnSpc>
                <a:spcPct val="100000"/>
              </a:lnSpc>
            </a:pPr>
            <a:r>
              <a:rPr dirty="0"/>
              <a:t>Task Oriented End-to-End Dialogue Modelling</a:t>
            </a:r>
          </a:p>
        </p:txBody>
      </p:sp>
      <p:sp>
        <p:nvSpPr>
          <p:cNvPr id="5" name="object 5"/>
          <p:cNvSpPr/>
          <p:nvPr/>
        </p:nvSpPr>
        <p:spPr>
          <a:xfrm>
            <a:off x="309193" y="702843"/>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6" name="object 6"/>
          <p:cNvSpPr/>
          <p:nvPr/>
        </p:nvSpPr>
        <p:spPr>
          <a:xfrm>
            <a:off x="309193" y="747270"/>
            <a:ext cx="3989704" cy="193040"/>
          </a:xfrm>
          <a:custGeom>
            <a:avLst/>
            <a:gdLst/>
            <a:ahLst/>
            <a:cxnLst/>
            <a:rect l="l" t="t" r="r" b="b"/>
            <a:pathLst>
              <a:path w="3989704" h="193040">
                <a:moveTo>
                  <a:pt x="3989652" y="0"/>
                </a:moveTo>
                <a:lnTo>
                  <a:pt x="0" y="0"/>
                </a:lnTo>
                <a:lnTo>
                  <a:pt x="0" y="142085"/>
                </a:lnTo>
                <a:lnTo>
                  <a:pt x="16636" y="179598"/>
                </a:lnTo>
                <a:lnTo>
                  <a:pt x="3938852" y="192885"/>
                </a:lnTo>
                <a:lnTo>
                  <a:pt x="3953095" y="190840"/>
                </a:lnTo>
                <a:lnTo>
                  <a:pt x="3984215" y="164881"/>
                </a:lnTo>
                <a:lnTo>
                  <a:pt x="3989652" y="0"/>
                </a:lnTo>
                <a:close/>
              </a:path>
            </a:pathLst>
          </a:custGeom>
          <a:solidFill>
            <a:srgbClr val="076A82"/>
          </a:solidFill>
        </p:spPr>
        <p:txBody>
          <a:bodyPr wrap="square" lIns="0" tIns="0" rIns="0" bIns="0" rtlCol="0"/>
          <a:lstStyle/>
          <a:p>
            <a:endParaRPr/>
          </a:p>
        </p:txBody>
      </p:sp>
      <p:sp>
        <p:nvSpPr>
          <p:cNvPr id="7" name="object 7"/>
          <p:cNvSpPr txBox="1"/>
          <p:nvPr/>
        </p:nvSpPr>
        <p:spPr>
          <a:xfrm>
            <a:off x="347294" y="433045"/>
            <a:ext cx="4472356" cy="463268"/>
          </a:xfrm>
          <a:prstGeom prst="rect">
            <a:avLst/>
          </a:prstGeom>
        </p:spPr>
        <p:txBody>
          <a:bodyPr vert="horz" wrap="square" lIns="0" tIns="0" rIns="0" bIns="0" rtlCol="0">
            <a:spAutoFit/>
          </a:bodyPr>
          <a:lstStyle/>
          <a:p>
            <a:pPr marL="735330">
              <a:lnSpc>
                <a:spcPct val="100000"/>
              </a:lnSpc>
            </a:pPr>
            <a:r>
              <a:rPr sz="1050" b="1" dirty="0">
                <a:solidFill>
                  <a:srgbClr val="FFFFFF"/>
                </a:solidFill>
                <a:latin typeface="Arial" panose="020B0604020202020204" pitchFamily="34" charset="0"/>
                <a:cs typeface="Arial" panose="020B0604020202020204" pitchFamily="34" charset="0"/>
              </a:rPr>
              <a:t>Joint Policy and DB query learning</a:t>
            </a:r>
            <a:endParaRPr sz="1050" dirty="0">
              <a:latin typeface="Arial" panose="020B0604020202020204" pitchFamily="34" charset="0"/>
              <a:cs typeface="Arial" panose="020B0604020202020204" pitchFamily="34" charset="0"/>
            </a:endParaRPr>
          </a:p>
          <a:p>
            <a:pPr marL="12700" marR="955040">
              <a:lnSpc>
                <a:spcPts val="2720"/>
              </a:lnSpc>
              <a:spcBef>
                <a:spcPts val="65"/>
              </a:spcBef>
            </a:pPr>
            <a:r>
              <a:rPr sz="1000" dirty="0">
                <a:solidFill>
                  <a:srgbClr val="FFFFFF"/>
                </a:solidFill>
                <a:latin typeface="Arial"/>
                <a:cs typeface="Arial"/>
              </a:rPr>
              <a:t>No need to define DB query heuristics </a:t>
            </a:r>
            <a:r>
              <a:rPr sz="1000" dirty="0">
                <a:solidFill>
                  <a:srgbClr val="52BCEB"/>
                </a:solidFill>
                <a:latin typeface="Arial"/>
                <a:cs typeface="Arial"/>
              </a:rPr>
              <a:t>[Dhingra et al., 2017]</a:t>
            </a:r>
            <a:endParaRPr sz="1000" dirty="0">
              <a:latin typeface="Arial"/>
              <a:cs typeface="Arial"/>
            </a:endParaRPr>
          </a:p>
        </p:txBody>
      </p:sp>
      <p:sp>
        <p:nvSpPr>
          <p:cNvPr id="8" name="object 8"/>
          <p:cNvSpPr/>
          <p:nvPr/>
        </p:nvSpPr>
        <p:spPr>
          <a:xfrm>
            <a:off x="243675" y="1039710"/>
            <a:ext cx="4120739" cy="2019326"/>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8C2CAACA-36D2-4C0C-A3F1-44D77D4D9A4A}"/>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125</a:t>
            </a:fld>
            <a:r>
              <a:rPr lang="zh-CN" altLang="en-US"/>
              <a:t> </a:t>
            </a:r>
            <a:endParaRPr lang="en-US" altLang="zh-CN"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113035"/>
            <a:ext cx="3976211" cy="469359"/>
          </a:xfrm>
          <a:prstGeom prst="rect">
            <a:avLst/>
          </a:prstGeom>
        </p:spPr>
        <p:txBody>
          <a:bodyPr vert="horz" wrap="square" lIns="0" tIns="0" rIns="0" bIns="0" rtlCol="0">
            <a:spAutoFit/>
          </a:bodyPr>
          <a:lstStyle/>
          <a:p>
            <a:pPr marL="0" algn="ctr">
              <a:lnSpc>
                <a:spcPct val="100000"/>
              </a:lnSpc>
            </a:pPr>
            <a:r>
              <a:rPr dirty="0"/>
              <a:t>Task Oriented End-to-End Dialogue Modelling</a:t>
            </a:r>
          </a:p>
          <a:p>
            <a:pPr marL="0" algn="ctr">
              <a:lnSpc>
                <a:spcPct val="100000"/>
              </a:lnSpc>
              <a:spcBef>
                <a:spcPts val="310"/>
              </a:spcBef>
            </a:pPr>
            <a:r>
              <a:rPr sz="1200" dirty="0"/>
              <a:t>Memory Networks for Dialogue Modeling</a:t>
            </a:r>
          </a:p>
        </p:txBody>
      </p:sp>
      <p:sp>
        <p:nvSpPr>
          <p:cNvPr id="5" name="object 5"/>
          <p:cNvSpPr/>
          <p:nvPr/>
        </p:nvSpPr>
        <p:spPr>
          <a:xfrm>
            <a:off x="247650" y="936630"/>
            <a:ext cx="4121218" cy="183436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91477" y="2901044"/>
            <a:ext cx="3827145" cy="275909"/>
          </a:xfrm>
          <a:prstGeom prst="rect">
            <a:avLst/>
          </a:prstGeom>
        </p:spPr>
        <p:txBody>
          <a:bodyPr vert="horz" wrap="square" lIns="0" tIns="0" rIns="0" bIns="0" rtlCol="0">
            <a:spAutoFit/>
          </a:bodyPr>
          <a:lstStyle/>
          <a:p>
            <a:pPr marL="12700" marR="5080">
              <a:lnSpc>
                <a:spcPct val="102600"/>
              </a:lnSpc>
            </a:pPr>
            <a:r>
              <a:rPr sz="900" dirty="0">
                <a:solidFill>
                  <a:srgbClr val="FFFFFF"/>
                </a:solidFill>
                <a:latin typeface="Arial"/>
                <a:cs typeface="Arial"/>
              </a:rPr>
              <a:t>more related work </a:t>
            </a:r>
            <a:r>
              <a:rPr sz="900" dirty="0">
                <a:solidFill>
                  <a:srgbClr val="52BCEB"/>
                </a:solidFill>
                <a:latin typeface="Arial"/>
                <a:cs typeface="Arial"/>
              </a:rPr>
              <a:t>[Liu and Perez, 2016; Eric and Manning, 2017; Seo et al., 2016]</a:t>
            </a:r>
            <a:endParaRPr sz="900" dirty="0">
              <a:latin typeface="Arial"/>
              <a:cs typeface="Arial"/>
            </a:endParaRPr>
          </a:p>
        </p:txBody>
      </p:sp>
      <p:sp>
        <p:nvSpPr>
          <p:cNvPr id="2" name="灯片编号占位符 1">
            <a:extLst>
              <a:ext uri="{FF2B5EF4-FFF2-40B4-BE49-F238E27FC236}">
                <a16:creationId xmlns:a16="http://schemas.microsoft.com/office/drawing/2014/main" id="{AC97BA1B-3688-40C6-983F-184D76847F57}"/>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126</a:t>
            </a:fld>
            <a:r>
              <a:rPr lang="zh-CN" altLang="en-US"/>
              <a:t> </a:t>
            </a:r>
            <a:endParaRPr lang="en-US" altLang="zh-CN"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16945" y="224604"/>
            <a:ext cx="4121705" cy="246221"/>
          </a:xfrm>
          <a:prstGeom prst="rect">
            <a:avLst/>
          </a:prstGeom>
        </p:spPr>
        <p:txBody>
          <a:bodyPr vert="horz" wrap="square" lIns="0" tIns="0" rIns="0" bIns="0" rtlCol="0">
            <a:spAutoFit/>
          </a:bodyPr>
          <a:lstStyle/>
          <a:p>
            <a:pPr marL="0" algn="ctr">
              <a:lnSpc>
                <a:spcPct val="100000"/>
              </a:lnSpc>
            </a:pPr>
            <a:r>
              <a:rPr spc="0" dirty="0"/>
              <a:t>Where are we in End-to-End Dialogue Modelling?</a:t>
            </a:r>
          </a:p>
        </p:txBody>
      </p:sp>
      <p:sp>
        <p:nvSpPr>
          <p:cNvPr id="15" name="内容占位符 14">
            <a:extLst>
              <a:ext uri="{FF2B5EF4-FFF2-40B4-BE49-F238E27FC236}">
                <a16:creationId xmlns:a16="http://schemas.microsoft.com/office/drawing/2014/main" id="{F3FAE9FF-E095-421F-8D1A-49792D280B8A}"/>
              </a:ext>
            </a:extLst>
          </p:cNvPr>
          <p:cNvSpPr>
            <a:spLocks noGrp="1"/>
          </p:cNvSpPr>
          <p:nvPr>
            <p:ph idx="1"/>
          </p:nvPr>
        </p:nvSpPr>
        <p:spPr/>
        <p:txBody>
          <a:bodyPr/>
          <a:lstStyle/>
          <a:p>
            <a:pPr marL="12700" marR="205104">
              <a:lnSpc>
                <a:spcPct val="102600"/>
              </a:lnSpc>
            </a:pPr>
            <a:r>
              <a:rPr lang="en-US" altLang="zh-CN" sz="1100" dirty="0">
                <a:solidFill>
                  <a:srgbClr val="FFFFFF"/>
                </a:solidFill>
                <a:latin typeface="Arial"/>
                <a:cs typeface="Arial"/>
              </a:rPr>
              <a:t>Most E2E approaches are presented in very simple domains and non-reproducible environments:  </a:t>
            </a:r>
            <a:r>
              <a:rPr lang="en-US" altLang="zh-CN" sz="1100" dirty="0">
                <a:solidFill>
                  <a:srgbClr val="FFFF00"/>
                </a:solidFill>
                <a:latin typeface="Arial"/>
                <a:cs typeface="Arial"/>
              </a:rPr>
              <a:t>the problems adapted to the model </a:t>
            </a:r>
            <a:r>
              <a:rPr lang="en-US" altLang="zh-CN" sz="1100" dirty="0">
                <a:solidFill>
                  <a:srgbClr val="FFFFFF"/>
                </a:solidFill>
                <a:latin typeface="Arial"/>
                <a:cs typeface="Arial"/>
              </a:rPr>
              <a:t>and not vice versa</a:t>
            </a:r>
            <a:endParaRPr lang="en-US" altLang="zh-CN" sz="1100" dirty="0">
              <a:latin typeface="Arial"/>
              <a:cs typeface="Arial"/>
            </a:endParaRPr>
          </a:p>
          <a:p>
            <a:pPr>
              <a:lnSpc>
                <a:spcPct val="100000"/>
              </a:lnSpc>
              <a:spcBef>
                <a:spcPts val="20"/>
              </a:spcBef>
            </a:pPr>
            <a:endParaRPr lang="en-US" altLang="zh-CN" dirty="0">
              <a:latin typeface="Times New Roman"/>
              <a:cs typeface="Times New Roman"/>
            </a:endParaRPr>
          </a:p>
          <a:p>
            <a:pPr marL="12700" marR="5080">
              <a:lnSpc>
                <a:spcPct val="102699"/>
              </a:lnSpc>
            </a:pPr>
            <a:r>
              <a:rPr lang="en-US" altLang="zh-CN" sz="1100" dirty="0" err="1">
                <a:solidFill>
                  <a:srgbClr val="FFFFFF"/>
                </a:solidFill>
                <a:latin typeface="Arial"/>
                <a:cs typeface="Arial"/>
              </a:rPr>
              <a:t>bAbI</a:t>
            </a:r>
            <a:r>
              <a:rPr lang="en-US" altLang="zh-CN" sz="1100" dirty="0">
                <a:solidFill>
                  <a:srgbClr val="FFFFFF"/>
                </a:solidFill>
                <a:latin typeface="Arial"/>
                <a:cs typeface="Arial"/>
              </a:rPr>
              <a:t> dialogue tasks (and </a:t>
            </a:r>
            <a:r>
              <a:rPr lang="en-US" altLang="zh-CN" sz="1100" dirty="0" err="1">
                <a:solidFill>
                  <a:srgbClr val="FFFFFF"/>
                </a:solidFill>
                <a:latin typeface="Arial"/>
                <a:cs typeface="Arial"/>
              </a:rPr>
              <a:t>parlAI</a:t>
            </a:r>
            <a:r>
              <a:rPr lang="en-US" altLang="zh-CN" sz="1100" dirty="0">
                <a:solidFill>
                  <a:srgbClr val="FFFFFF"/>
                </a:solidFill>
                <a:latin typeface="Arial"/>
                <a:cs typeface="Arial"/>
              </a:rPr>
              <a:t>) &amp; DSTC6 will make E2E dialogue research more reproducible</a:t>
            </a:r>
            <a:endParaRPr lang="en-US" altLang="zh-CN" sz="1100" dirty="0">
              <a:latin typeface="Arial"/>
              <a:cs typeface="Arial"/>
            </a:endParaRPr>
          </a:p>
          <a:p>
            <a:pPr>
              <a:lnSpc>
                <a:spcPct val="100000"/>
              </a:lnSpc>
              <a:spcBef>
                <a:spcPts val="15"/>
              </a:spcBef>
            </a:pPr>
            <a:endParaRPr lang="en-US" altLang="zh-CN" sz="1400" dirty="0">
              <a:latin typeface="Times New Roman"/>
              <a:cs typeface="Times New Roman"/>
            </a:endParaRPr>
          </a:p>
          <a:p>
            <a:pPr marL="12700" marR="199390">
              <a:lnSpc>
                <a:spcPct val="102600"/>
              </a:lnSpc>
            </a:pPr>
            <a:r>
              <a:rPr lang="en-US" altLang="zh-CN" sz="1100" dirty="0">
                <a:solidFill>
                  <a:srgbClr val="FFFFFF"/>
                </a:solidFill>
                <a:latin typeface="Arial"/>
                <a:cs typeface="Arial"/>
              </a:rPr>
              <a:t>Generative E2E dialogue modelling is extremely hard to get it work, and still seems far from real world applications.  But what about discriminative models?</a:t>
            </a:r>
            <a:endParaRPr lang="en-US" altLang="zh-CN" sz="1100"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07EFAECD-DEC5-455D-853C-EBE14B68C88C}"/>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127</a:t>
            </a:fld>
            <a:r>
              <a:rPr lang="zh-CN" altLang="en-US" spc="-65"/>
              <a:t> </a:t>
            </a:r>
            <a:endParaRPr lang="en-US" altLang="zh-CN" spc="-2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A Working-Example:  Google Smart Reply</a:t>
            </a:r>
          </a:p>
        </p:txBody>
      </p:sp>
      <p:sp>
        <p:nvSpPr>
          <p:cNvPr id="6" name="object 6"/>
          <p:cNvSpPr/>
          <p:nvPr/>
        </p:nvSpPr>
        <p:spPr>
          <a:xfrm>
            <a:off x="181045" y="739775"/>
            <a:ext cx="4248010" cy="2293508"/>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4474B86E-008D-49D4-AB7D-2743A4C374E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128</a:t>
            </a:fld>
            <a:r>
              <a:rPr lang="zh-CN" altLang="en-US" spc="-65"/>
              <a:t> </a:t>
            </a:r>
            <a:endParaRPr lang="en-US" altLang="zh-CN" spc="-2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878E61-6A71-4103-A347-695E761B462C}"/>
              </a:ext>
            </a:extLst>
          </p:cNvPr>
          <p:cNvSpPr>
            <a:spLocks noGrp="1"/>
          </p:cNvSpPr>
          <p:nvPr>
            <p:ph type="title"/>
          </p:nvPr>
        </p:nvSpPr>
        <p:spPr/>
        <p:txBody>
          <a:bodyPr/>
          <a:lstStyle/>
          <a:p>
            <a:r>
              <a:rPr lang="en-US" altLang="zh-CN" sz="2800" dirty="0"/>
              <a:t>Trends, Challenges, Future</a:t>
            </a:r>
            <a:endParaRPr lang="zh-CN" altLang="en-US" sz="2800" dirty="0"/>
          </a:p>
        </p:txBody>
      </p:sp>
      <p:sp>
        <p:nvSpPr>
          <p:cNvPr id="6" name="文本占位符 5">
            <a:extLst>
              <a:ext uri="{FF2B5EF4-FFF2-40B4-BE49-F238E27FC236}">
                <a16:creationId xmlns:a16="http://schemas.microsoft.com/office/drawing/2014/main" id="{A0900BB6-C614-4FF4-829A-991B042CA6A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C35F9AA-9844-448C-81F2-8A995260ACDE}"/>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129</a:t>
            </a:fld>
            <a:r>
              <a:rPr lang="zh-CN" altLang="en-US" spc="-65"/>
              <a:t> </a:t>
            </a:r>
            <a:endParaRPr lang="en-US" altLang="zh-CN" spc="-20" dirty="0"/>
          </a:p>
        </p:txBody>
      </p:sp>
    </p:spTree>
    <p:extLst>
      <p:ext uri="{BB962C8B-B14F-4D97-AF65-F5344CB8AC3E}">
        <p14:creationId xmlns:p14="http://schemas.microsoft.com/office/powerpoint/2010/main" val="186759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Challenges and Problems</a:t>
            </a:r>
          </a:p>
        </p:txBody>
      </p:sp>
      <p:sp>
        <p:nvSpPr>
          <p:cNvPr id="2" name="内容占位符 1">
            <a:extLst>
              <a:ext uri="{FF2B5EF4-FFF2-40B4-BE49-F238E27FC236}">
                <a16:creationId xmlns:a16="http://schemas.microsoft.com/office/drawing/2014/main" id="{51DCEF17-6B8E-4679-A5D5-3514DAC92642}"/>
              </a:ext>
            </a:extLst>
          </p:cNvPr>
          <p:cNvSpPr>
            <a:spLocks noGrp="1"/>
          </p:cNvSpPr>
          <p:nvPr>
            <p:ph idx="1"/>
          </p:nvPr>
        </p:nvSpPr>
        <p:spPr/>
        <p:txBody>
          <a:bodyPr>
            <a:normAutofit fontScale="92500" lnSpcReduction="20000"/>
          </a:bodyPr>
          <a:lstStyle/>
          <a:p>
            <a:pPr marL="189230" indent="-176530">
              <a:lnSpc>
                <a:spcPct val="100000"/>
              </a:lnSpc>
              <a:buClr>
                <a:srgbClr val="FFFFFF"/>
              </a:buClr>
              <a:buFont typeface="Arial Unicode MS"/>
              <a:buChar char="□"/>
              <a:tabLst>
                <a:tab pos="189865" algn="l"/>
              </a:tabLst>
            </a:pPr>
            <a:r>
              <a:rPr lang="en-US" altLang="zh-CN" dirty="0">
                <a:solidFill>
                  <a:srgbClr val="FFFFFF"/>
                </a:solidFill>
                <a:latin typeface="Arial"/>
                <a:cs typeface="Arial"/>
              </a:rPr>
              <a:t>How to deal with </a:t>
            </a:r>
            <a:r>
              <a:rPr lang="en-US" altLang="zh-CN" dirty="0">
                <a:solidFill>
                  <a:srgbClr val="FFFF00"/>
                </a:solidFill>
                <a:latin typeface="Arial"/>
                <a:cs typeface="Arial"/>
              </a:rPr>
              <a:t>variability </a:t>
            </a:r>
            <a:r>
              <a:rPr lang="en-US" altLang="zh-CN" dirty="0">
                <a:solidFill>
                  <a:srgbClr val="FFFFFF"/>
                </a:solidFill>
                <a:latin typeface="Arial"/>
                <a:cs typeface="Arial"/>
              </a:rPr>
              <a:t>and </a:t>
            </a:r>
            <a:r>
              <a:rPr lang="en-US" altLang="zh-CN" dirty="0">
                <a:solidFill>
                  <a:srgbClr val="FFFF00"/>
                </a:solidFill>
                <a:latin typeface="Arial"/>
                <a:cs typeface="Arial"/>
              </a:rPr>
              <a:t>flexibility </a:t>
            </a:r>
            <a:r>
              <a:rPr lang="en-US" altLang="zh-CN" dirty="0">
                <a:solidFill>
                  <a:srgbClr val="FFFFFF"/>
                </a:solidFill>
                <a:latin typeface="Arial"/>
                <a:cs typeface="Arial"/>
              </a:rPr>
              <a:t>of language?</a:t>
            </a:r>
            <a:endParaRPr lang="en-US" altLang="zh-CN" dirty="0">
              <a:latin typeface="Arial"/>
              <a:cs typeface="Arial"/>
            </a:endParaRPr>
          </a:p>
          <a:p>
            <a:pPr>
              <a:lnSpc>
                <a:spcPct val="100000"/>
              </a:lnSpc>
              <a:spcBef>
                <a:spcPts val="48"/>
              </a:spcBef>
              <a:buClr>
                <a:srgbClr val="FFFFFF"/>
              </a:buClr>
              <a:buFont typeface="Arial Unicode MS"/>
              <a:buChar char="□"/>
            </a:pPr>
            <a:endParaRPr lang="en-US" altLang="zh-CN" sz="1600" dirty="0">
              <a:latin typeface="Times New Roman"/>
              <a:cs typeface="Times New Roman"/>
            </a:endParaRPr>
          </a:p>
          <a:p>
            <a:pPr marL="189230" indent="-176530">
              <a:lnSpc>
                <a:spcPct val="100000"/>
              </a:lnSpc>
              <a:buClr>
                <a:srgbClr val="FFFFFF"/>
              </a:buClr>
              <a:buFont typeface="Arial Unicode MS"/>
              <a:buChar char="□"/>
              <a:tabLst>
                <a:tab pos="189865" algn="l"/>
              </a:tabLst>
            </a:pPr>
            <a:r>
              <a:rPr lang="en-US" altLang="zh-CN" dirty="0">
                <a:solidFill>
                  <a:srgbClr val="FFFFFF"/>
                </a:solidFill>
                <a:latin typeface="Arial"/>
                <a:cs typeface="Arial"/>
              </a:rPr>
              <a:t>What about other languages:  </a:t>
            </a:r>
            <a:r>
              <a:rPr lang="en-US" altLang="zh-CN" dirty="0" err="1">
                <a:solidFill>
                  <a:srgbClr val="FFFF00"/>
                </a:solidFill>
                <a:latin typeface="Arial"/>
                <a:cs typeface="Arial"/>
              </a:rPr>
              <a:t>multilinguality</a:t>
            </a:r>
            <a:r>
              <a:rPr lang="en-US" altLang="zh-CN" dirty="0">
                <a:solidFill>
                  <a:srgbClr val="FFFFFF"/>
                </a:solidFill>
                <a:latin typeface="Arial"/>
                <a:cs typeface="Arial"/>
              </a:rPr>
              <a:t>?</a:t>
            </a:r>
            <a:endParaRPr lang="en-US" altLang="zh-CN" dirty="0">
              <a:latin typeface="Arial"/>
              <a:cs typeface="Arial"/>
            </a:endParaRPr>
          </a:p>
          <a:p>
            <a:pPr>
              <a:lnSpc>
                <a:spcPct val="100000"/>
              </a:lnSpc>
              <a:spcBef>
                <a:spcPts val="48"/>
              </a:spcBef>
              <a:buClr>
                <a:srgbClr val="FFFFFF"/>
              </a:buClr>
              <a:buFont typeface="Arial Unicode MS"/>
              <a:buChar char="□"/>
            </a:pPr>
            <a:endParaRPr lang="en-US" altLang="zh-CN" sz="1600" dirty="0">
              <a:latin typeface="Times New Roman"/>
              <a:cs typeface="Times New Roman"/>
            </a:endParaRPr>
          </a:p>
          <a:p>
            <a:pPr marL="189230" indent="-176530">
              <a:lnSpc>
                <a:spcPct val="100000"/>
              </a:lnSpc>
              <a:buClr>
                <a:srgbClr val="FFFFFF"/>
              </a:buClr>
              <a:buFont typeface="Arial Unicode MS"/>
              <a:buChar char="□"/>
              <a:tabLst>
                <a:tab pos="189865" algn="l"/>
              </a:tabLst>
            </a:pPr>
            <a:r>
              <a:rPr lang="en-US" altLang="zh-CN" dirty="0">
                <a:solidFill>
                  <a:srgbClr val="FFFFFF"/>
                </a:solidFill>
                <a:latin typeface="Arial"/>
                <a:cs typeface="Arial"/>
              </a:rPr>
              <a:t>How to build </a:t>
            </a:r>
            <a:r>
              <a:rPr lang="en-US" altLang="zh-CN" dirty="0">
                <a:solidFill>
                  <a:srgbClr val="FFFF00"/>
                </a:solidFill>
                <a:latin typeface="Arial"/>
                <a:cs typeface="Arial"/>
              </a:rPr>
              <a:t>robust </a:t>
            </a:r>
            <a:r>
              <a:rPr lang="en-US" altLang="zh-CN" dirty="0">
                <a:solidFill>
                  <a:srgbClr val="FFFFFF"/>
                </a:solidFill>
                <a:latin typeface="Arial"/>
                <a:cs typeface="Arial"/>
              </a:rPr>
              <a:t>and </a:t>
            </a:r>
            <a:r>
              <a:rPr lang="en-US" altLang="zh-CN" dirty="0">
                <a:solidFill>
                  <a:srgbClr val="FFFF00"/>
                </a:solidFill>
                <a:latin typeface="Arial"/>
                <a:cs typeface="Arial"/>
              </a:rPr>
              <a:t>multi-domain </a:t>
            </a:r>
            <a:r>
              <a:rPr lang="en-US" altLang="zh-CN" dirty="0">
                <a:solidFill>
                  <a:srgbClr val="FFFFFF"/>
                </a:solidFill>
                <a:latin typeface="Arial"/>
                <a:cs typeface="Arial"/>
              </a:rPr>
              <a:t>systems?</a:t>
            </a:r>
            <a:endParaRPr lang="en-US" altLang="zh-CN" dirty="0">
              <a:latin typeface="Arial"/>
              <a:cs typeface="Arial"/>
            </a:endParaRPr>
          </a:p>
          <a:p>
            <a:pPr>
              <a:lnSpc>
                <a:spcPct val="100000"/>
              </a:lnSpc>
              <a:spcBef>
                <a:spcPts val="48"/>
              </a:spcBef>
              <a:buClr>
                <a:srgbClr val="FFFFFF"/>
              </a:buClr>
              <a:buFont typeface="Arial Unicode MS"/>
              <a:buChar char="□"/>
            </a:pPr>
            <a:endParaRPr lang="en-US" altLang="zh-CN" sz="1600" dirty="0">
              <a:latin typeface="Times New Roman"/>
              <a:cs typeface="Times New Roman"/>
            </a:endParaRPr>
          </a:p>
          <a:p>
            <a:pPr marL="189230" indent="-176530">
              <a:lnSpc>
                <a:spcPct val="100000"/>
              </a:lnSpc>
              <a:buClr>
                <a:srgbClr val="FFFFFF"/>
              </a:buClr>
              <a:buFont typeface="Arial Unicode MS"/>
              <a:buChar char="□"/>
              <a:tabLst>
                <a:tab pos="189865" algn="l"/>
              </a:tabLst>
            </a:pPr>
            <a:r>
              <a:rPr lang="en-US" altLang="zh-CN" dirty="0">
                <a:solidFill>
                  <a:srgbClr val="FFFFFF"/>
                </a:solidFill>
                <a:latin typeface="Arial"/>
                <a:cs typeface="Arial"/>
              </a:rPr>
              <a:t>How to get </a:t>
            </a:r>
            <a:r>
              <a:rPr lang="en-US" altLang="zh-CN" dirty="0">
                <a:solidFill>
                  <a:srgbClr val="FFFF00"/>
                </a:solidFill>
                <a:latin typeface="Arial"/>
                <a:cs typeface="Arial"/>
              </a:rPr>
              <a:t>high-quality in-domain data</a:t>
            </a:r>
            <a:r>
              <a:rPr lang="en-US" altLang="zh-CN" dirty="0">
                <a:solidFill>
                  <a:srgbClr val="FFFFFF"/>
                </a:solidFill>
                <a:latin typeface="Arial"/>
                <a:cs typeface="Arial"/>
              </a:rPr>
              <a:t>?</a:t>
            </a:r>
            <a:endParaRPr lang="en-US" altLang="zh-CN" dirty="0">
              <a:latin typeface="Arial"/>
              <a:cs typeface="Arial"/>
            </a:endParaRPr>
          </a:p>
          <a:p>
            <a:pPr>
              <a:lnSpc>
                <a:spcPct val="100000"/>
              </a:lnSpc>
              <a:spcBef>
                <a:spcPts val="48"/>
              </a:spcBef>
              <a:buClr>
                <a:srgbClr val="FFFFFF"/>
              </a:buClr>
              <a:buFont typeface="Arial Unicode MS"/>
              <a:buChar char="□"/>
            </a:pPr>
            <a:endParaRPr lang="en-US" altLang="zh-CN" sz="1600" dirty="0">
              <a:latin typeface="Times New Roman"/>
              <a:cs typeface="Times New Roman"/>
            </a:endParaRPr>
          </a:p>
          <a:p>
            <a:pPr marL="189230" indent="-176530">
              <a:lnSpc>
                <a:spcPct val="100000"/>
              </a:lnSpc>
              <a:buClr>
                <a:srgbClr val="FFFFFF"/>
              </a:buClr>
              <a:buFont typeface="Arial Unicode MS"/>
              <a:buChar char="□"/>
              <a:tabLst>
                <a:tab pos="189865" algn="l"/>
              </a:tabLst>
            </a:pPr>
            <a:r>
              <a:rPr lang="en-US" altLang="zh-CN" dirty="0">
                <a:solidFill>
                  <a:srgbClr val="FFFFFF"/>
                </a:solidFill>
                <a:latin typeface="Arial"/>
                <a:cs typeface="Arial"/>
              </a:rPr>
              <a:t>How to build </a:t>
            </a:r>
            <a:r>
              <a:rPr lang="en-US" altLang="zh-CN" dirty="0">
                <a:solidFill>
                  <a:srgbClr val="FFFF00"/>
                </a:solidFill>
                <a:latin typeface="Arial"/>
                <a:cs typeface="Arial"/>
              </a:rPr>
              <a:t>meaning representation</a:t>
            </a:r>
            <a:r>
              <a:rPr lang="en-US" altLang="zh-CN" dirty="0">
                <a:solidFill>
                  <a:srgbClr val="FFFFFF"/>
                </a:solidFill>
                <a:latin typeface="Arial"/>
                <a:cs typeface="Arial"/>
              </a:rPr>
              <a:t>?</a:t>
            </a:r>
            <a:endParaRPr lang="en-US" altLang="zh-CN" dirty="0">
              <a:latin typeface="Arial"/>
              <a:cs typeface="Arial"/>
            </a:endParaRPr>
          </a:p>
          <a:p>
            <a:pPr>
              <a:lnSpc>
                <a:spcPct val="100000"/>
              </a:lnSpc>
              <a:spcBef>
                <a:spcPts val="48"/>
              </a:spcBef>
              <a:buClr>
                <a:srgbClr val="FFFFFF"/>
              </a:buClr>
              <a:buFont typeface="Arial Unicode MS"/>
              <a:buChar char="□"/>
            </a:pPr>
            <a:endParaRPr lang="en-US" altLang="zh-CN" sz="1600" dirty="0">
              <a:latin typeface="Times New Roman"/>
              <a:cs typeface="Times New Roman"/>
            </a:endParaRPr>
          </a:p>
          <a:p>
            <a:pPr marL="189230" indent="-176530">
              <a:lnSpc>
                <a:spcPct val="100000"/>
              </a:lnSpc>
              <a:buClr>
                <a:srgbClr val="FFFFFF"/>
              </a:buClr>
              <a:buFont typeface="Arial Unicode MS"/>
              <a:buChar char="□"/>
              <a:tabLst>
                <a:tab pos="189865" algn="l"/>
              </a:tabLst>
            </a:pPr>
            <a:r>
              <a:rPr lang="en-US" altLang="zh-CN" dirty="0">
                <a:solidFill>
                  <a:srgbClr val="FFFFFF"/>
                </a:solidFill>
                <a:latin typeface="Arial"/>
                <a:cs typeface="Arial"/>
              </a:rPr>
              <a:t>How to integrate </a:t>
            </a:r>
            <a:r>
              <a:rPr lang="en-US" altLang="zh-CN" dirty="0">
                <a:solidFill>
                  <a:srgbClr val="FFFF00"/>
                </a:solidFill>
                <a:latin typeface="Arial"/>
                <a:cs typeface="Arial"/>
              </a:rPr>
              <a:t>commonsense </a:t>
            </a:r>
            <a:r>
              <a:rPr lang="en-US" altLang="zh-CN" dirty="0">
                <a:solidFill>
                  <a:srgbClr val="FFFFFF"/>
                </a:solidFill>
                <a:latin typeface="Arial"/>
                <a:cs typeface="Arial"/>
              </a:rPr>
              <a:t>and </a:t>
            </a:r>
            <a:r>
              <a:rPr lang="en-US" altLang="zh-CN" dirty="0">
                <a:solidFill>
                  <a:srgbClr val="FFFF00"/>
                </a:solidFill>
                <a:latin typeface="Arial"/>
                <a:cs typeface="Arial"/>
              </a:rPr>
              <a:t>world knowledge</a:t>
            </a:r>
            <a:r>
              <a:rPr lang="en-US" altLang="zh-CN" dirty="0">
                <a:solidFill>
                  <a:srgbClr val="FFFFFF"/>
                </a:solidFill>
                <a:latin typeface="Arial"/>
                <a:cs typeface="Arial"/>
              </a:rPr>
              <a:t>?</a:t>
            </a:r>
            <a:endParaRPr lang="en-US" altLang="zh-CN" dirty="0">
              <a:latin typeface="Arial"/>
              <a:cs typeface="Arial"/>
            </a:endParaRPr>
          </a:p>
          <a:p>
            <a:pPr>
              <a:lnSpc>
                <a:spcPct val="100000"/>
              </a:lnSpc>
              <a:spcBef>
                <a:spcPts val="48"/>
              </a:spcBef>
              <a:buClr>
                <a:srgbClr val="FFFFFF"/>
              </a:buClr>
              <a:buFont typeface="Arial Unicode MS"/>
              <a:buChar char="□"/>
            </a:pPr>
            <a:endParaRPr lang="en-US" altLang="zh-CN" sz="1600" dirty="0">
              <a:latin typeface="Times New Roman"/>
              <a:cs typeface="Times New Roman"/>
            </a:endParaRPr>
          </a:p>
          <a:p>
            <a:pPr marL="189230" indent="-176530">
              <a:lnSpc>
                <a:spcPct val="100000"/>
              </a:lnSpc>
              <a:buClr>
                <a:srgbClr val="FFFFFF"/>
              </a:buClr>
              <a:buFont typeface="Arial Unicode MS"/>
              <a:buChar char="□"/>
              <a:tabLst>
                <a:tab pos="189865" algn="l"/>
              </a:tabLst>
            </a:pPr>
            <a:r>
              <a:rPr lang="en-US" altLang="zh-CN" dirty="0">
                <a:solidFill>
                  <a:srgbClr val="FFFFFF"/>
                </a:solidFill>
                <a:latin typeface="Arial"/>
                <a:cs typeface="Arial"/>
              </a:rPr>
              <a:t>Do we want </a:t>
            </a:r>
            <a:r>
              <a:rPr lang="en-US" altLang="zh-CN" dirty="0">
                <a:solidFill>
                  <a:srgbClr val="FFFF00"/>
                </a:solidFill>
                <a:latin typeface="Arial"/>
                <a:cs typeface="Arial"/>
              </a:rPr>
              <a:t>very specialized </a:t>
            </a:r>
            <a:r>
              <a:rPr lang="en-US" altLang="zh-CN" dirty="0">
                <a:solidFill>
                  <a:srgbClr val="FFFFFF"/>
                </a:solidFill>
                <a:latin typeface="Arial"/>
                <a:cs typeface="Arial"/>
              </a:rPr>
              <a:t>or more </a:t>
            </a:r>
            <a:r>
              <a:rPr lang="en-US" altLang="zh-CN" dirty="0">
                <a:solidFill>
                  <a:srgbClr val="FFFF00"/>
                </a:solidFill>
                <a:latin typeface="Arial"/>
                <a:cs typeface="Arial"/>
              </a:rPr>
              <a:t>adaptable </a:t>
            </a:r>
            <a:r>
              <a:rPr lang="en-US" altLang="zh-CN" dirty="0">
                <a:solidFill>
                  <a:srgbClr val="FFFFFF"/>
                </a:solidFill>
                <a:latin typeface="Arial"/>
                <a:cs typeface="Arial"/>
              </a:rPr>
              <a:t>systems?</a:t>
            </a:r>
            <a:endParaRPr lang="en-US" altLang="zh-CN" dirty="0">
              <a:latin typeface="Arial"/>
              <a:cs typeface="Arial"/>
            </a:endParaRPr>
          </a:p>
          <a:p>
            <a:endParaRPr lang="zh-CN" altLang="en-US" dirty="0"/>
          </a:p>
        </p:txBody>
      </p:sp>
      <p:sp>
        <p:nvSpPr>
          <p:cNvPr id="3" name="灯片编号占位符 2">
            <a:extLst>
              <a:ext uri="{FF2B5EF4-FFF2-40B4-BE49-F238E27FC236}">
                <a16:creationId xmlns:a16="http://schemas.microsoft.com/office/drawing/2014/main" id="{89CE8559-7A53-492E-8D91-2082FD2D9EF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13</a:t>
            </a:fld>
            <a:r>
              <a:rPr lang="zh-CN" altLang="en-US" spc="-65"/>
              <a:t> </a:t>
            </a:r>
            <a:endParaRPr lang="en-US" altLang="zh-CN" spc="-2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Cooperative Visual Dialog using DRL</a:t>
            </a:r>
          </a:p>
        </p:txBody>
      </p:sp>
      <p:sp>
        <p:nvSpPr>
          <p:cNvPr id="3" name="内容占位符 2">
            <a:extLst>
              <a:ext uri="{FF2B5EF4-FFF2-40B4-BE49-F238E27FC236}">
                <a16:creationId xmlns:a16="http://schemas.microsoft.com/office/drawing/2014/main" id="{3270490A-4478-49A8-BD7F-8B245D9450AA}"/>
              </a:ext>
            </a:extLst>
          </p:cNvPr>
          <p:cNvSpPr>
            <a:spLocks noGrp="1"/>
          </p:cNvSpPr>
          <p:nvPr>
            <p:ph idx="1"/>
          </p:nvPr>
        </p:nvSpPr>
        <p:spPr/>
        <p:txBody>
          <a:bodyPr/>
          <a:lstStyle/>
          <a:p>
            <a:r>
              <a:rPr lang="en-US" altLang="zh-CN" dirty="0">
                <a:solidFill>
                  <a:srgbClr val="52BCEB"/>
                </a:solidFill>
                <a:latin typeface="Arial"/>
                <a:cs typeface="Arial"/>
              </a:rPr>
              <a:t>[Das et al., 2016, 2017]</a:t>
            </a:r>
            <a:endParaRPr lang="en-US" altLang="zh-CN"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3AFBFC21-E1D0-4432-9A00-0EFDEA70F91B}"/>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130</a:t>
            </a:fld>
            <a:r>
              <a:rPr lang="zh-CN" altLang="en-US" spc="-65"/>
              <a:t> </a:t>
            </a:r>
            <a:endParaRPr lang="en-US" altLang="zh-CN" spc="-20" dirty="0"/>
          </a:p>
        </p:txBody>
      </p:sp>
      <p:sp>
        <p:nvSpPr>
          <p:cNvPr id="7" name="object 7"/>
          <p:cNvSpPr/>
          <p:nvPr/>
        </p:nvSpPr>
        <p:spPr>
          <a:xfrm>
            <a:off x="476250" y="810516"/>
            <a:ext cx="3782207" cy="241617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Knowledge-Grounded Conversational AI</a:t>
            </a:r>
          </a:p>
        </p:txBody>
      </p:sp>
      <p:sp>
        <p:nvSpPr>
          <p:cNvPr id="3" name="内容占位符 2">
            <a:extLst>
              <a:ext uri="{FF2B5EF4-FFF2-40B4-BE49-F238E27FC236}">
                <a16:creationId xmlns:a16="http://schemas.microsoft.com/office/drawing/2014/main" id="{62026E11-AA96-4B2B-91CE-F52A5A5BF64C}"/>
              </a:ext>
            </a:extLst>
          </p:cNvPr>
          <p:cNvSpPr>
            <a:spLocks noGrp="1"/>
          </p:cNvSpPr>
          <p:nvPr>
            <p:ph idx="1"/>
          </p:nvPr>
        </p:nvSpPr>
        <p:spPr/>
        <p:txBody>
          <a:bodyPr/>
          <a:lstStyle/>
          <a:p>
            <a:r>
              <a:rPr lang="en-US" altLang="zh-CN" dirty="0">
                <a:solidFill>
                  <a:srgbClr val="52BCEB"/>
                </a:solidFill>
                <a:latin typeface="Arial"/>
                <a:cs typeface="Arial"/>
              </a:rPr>
              <a:t>[</a:t>
            </a:r>
            <a:r>
              <a:rPr lang="en-US" altLang="zh-CN" dirty="0" err="1">
                <a:solidFill>
                  <a:srgbClr val="52BCEB"/>
                </a:solidFill>
                <a:latin typeface="Arial"/>
                <a:cs typeface="Arial"/>
              </a:rPr>
              <a:t>Ghazvininejad</a:t>
            </a:r>
            <a:r>
              <a:rPr lang="en-US" altLang="zh-CN" dirty="0">
                <a:solidFill>
                  <a:srgbClr val="52BCEB"/>
                </a:solidFill>
                <a:latin typeface="Arial"/>
                <a:cs typeface="Arial"/>
              </a:rPr>
              <a:t> et al., 2017]</a:t>
            </a:r>
            <a:endParaRPr lang="en-US" altLang="zh-CN"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5F4AD86B-1428-444F-B912-D5CFAEE65D4C}"/>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131</a:t>
            </a:fld>
            <a:r>
              <a:rPr lang="zh-CN" altLang="en-US" spc="-65"/>
              <a:t> </a:t>
            </a:r>
            <a:endParaRPr lang="en-US" altLang="zh-CN" spc="-20" dirty="0"/>
          </a:p>
        </p:txBody>
      </p:sp>
      <p:sp>
        <p:nvSpPr>
          <p:cNvPr id="7" name="object 7"/>
          <p:cNvSpPr/>
          <p:nvPr/>
        </p:nvSpPr>
        <p:spPr>
          <a:xfrm>
            <a:off x="323850" y="860022"/>
            <a:ext cx="4082235" cy="231180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113035"/>
            <a:ext cx="3976211" cy="469359"/>
          </a:xfrm>
          <a:prstGeom prst="rect">
            <a:avLst/>
          </a:prstGeom>
        </p:spPr>
        <p:txBody>
          <a:bodyPr vert="horz" wrap="square" lIns="0" tIns="0" rIns="0" bIns="0" rtlCol="0">
            <a:spAutoFit/>
          </a:bodyPr>
          <a:lstStyle/>
          <a:p>
            <a:pPr marL="0" algn="ctr">
              <a:lnSpc>
                <a:spcPct val="100000"/>
              </a:lnSpc>
            </a:pPr>
            <a:r>
              <a:rPr dirty="0"/>
              <a:t>Multi-Modal Conversational AI</a:t>
            </a:r>
          </a:p>
          <a:p>
            <a:pPr marL="0" algn="ctr">
              <a:lnSpc>
                <a:spcPct val="100000"/>
              </a:lnSpc>
              <a:spcBef>
                <a:spcPts val="310"/>
              </a:spcBef>
            </a:pPr>
            <a:r>
              <a:rPr sz="1200" dirty="0"/>
              <a:t>Intent Understanding from the Visual Context?</a:t>
            </a:r>
          </a:p>
        </p:txBody>
      </p:sp>
      <p:sp>
        <p:nvSpPr>
          <p:cNvPr id="5" name="object 5"/>
          <p:cNvSpPr/>
          <p:nvPr/>
        </p:nvSpPr>
        <p:spPr>
          <a:xfrm>
            <a:off x="496100" y="798675"/>
            <a:ext cx="3615425" cy="109225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429207" y="2076362"/>
            <a:ext cx="1749573" cy="89703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09193" y="3171608"/>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8" name="object 8"/>
          <p:cNvSpPr/>
          <p:nvPr/>
        </p:nvSpPr>
        <p:spPr>
          <a:xfrm>
            <a:off x="309193" y="3216034"/>
            <a:ext cx="3989704" cy="171450"/>
          </a:xfrm>
          <a:custGeom>
            <a:avLst/>
            <a:gdLst/>
            <a:ahLst/>
            <a:cxnLst/>
            <a:rect l="l" t="t" r="r" b="b"/>
            <a:pathLst>
              <a:path w="3989704" h="171450">
                <a:moveTo>
                  <a:pt x="3989652" y="0"/>
                </a:moveTo>
                <a:lnTo>
                  <a:pt x="0" y="0"/>
                </a:lnTo>
                <a:lnTo>
                  <a:pt x="0" y="120153"/>
                </a:lnTo>
                <a:lnTo>
                  <a:pt x="16636" y="157667"/>
                </a:lnTo>
                <a:lnTo>
                  <a:pt x="3938852" y="170954"/>
                </a:lnTo>
                <a:lnTo>
                  <a:pt x="3953095" y="168909"/>
                </a:lnTo>
                <a:lnTo>
                  <a:pt x="3984215" y="142950"/>
                </a:lnTo>
                <a:lnTo>
                  <a:pt x="3989652" y="0"/>
                </a:lnTo>
                <a:close/>
              </a:path>
            </a:pathLst>
          </a:custGeom>
          <a:solidFill>
            <a:srgbClr val="076A82"/>
          </a:solidFill>
        </p:spPr>
        <p:txBody>
          <a:bodyPr wrap="square" lIns="0" tIns="0" rIns="0" bIns="0" rtlCol="0"/>
          <a:lstStyle/>
          <a:p>
            <a:endParaRPr/>
          </a:p>
        </p:txBody>
      </p:sp>
      <p:sp>
        <p:nvSpPr>
          <p:cNvPr id="9" name="object 9"/>
          <p:cNvSpPr txBox="1"/>
          <p:nvPr/>
        </p:nvSpPr>
        <p:spPr>
          <a:xfrm>
            <a:off x="347294" y="3217488"/>
            <a:ext cx="3764231" cy="138499"/>
          </a:xfrm>
          <a:prstGeom prst="rect">
            <a:avLst/>
          </a:prstGeom>
        </p:spPr>
        <p:txBody>
          <a:bodyPr vert="horz" wrap="square" lIns="0" tIns="0" rIns="0" bIns="0" rtlCol="0">
            <a:spAutoFit/>
          </a:bodyPr>
          <a:lstStyle/>
          <a:p>
            <a:pPr marL="12700">
              <a:lnSpc>
                <a:spcPct val="100000"/>
              </a:lnSpc>
            </a:pPr>
            <a:r>
              <a:rPr sz="900" b="1" dirty="0">
                <a:solidFill>
                  <a:srgbClr val="FFFFFF"/>
                </a:solidFill>
                <a:latin typeface="Arial" panose="020B0604020202020204" pitchFamily="34" charset="0"/>
                <a:cs typeface="Arial" panose="020B0604020202020204" pitchFamily="34" charset="0"/>
              </a:rPr>
              <a:t>Proactive behaviour</a:t>
            </a:r>
            <a:r>
              <a:rPr sz="900" dirty="0">
                <a:solidFill>
                  <a:srgbClr val="FFFFFF"/>
                </a:solidFill>
                <a:latin typeface="Arial"/>
                <a:cs typeface="Arial"/>
              </a:rPr>
              <a:t>:  understand user intents to initiate the dialogues</a:t>
            </a:r>
            <a:endParaRPr sz="900" dirty="0">
              <a:latin typeface="Arial"/>
              <a:cs typeface="Arial"/>
            </a:endParaRPr>
          </a:p>
        </p:txBody>
      </p:sp>
      <p:sp>
        <p:nvSpPr>
          <p:cNvPr id="2" name="灯片编号占位符 1">
            <a:extLst>
              <a:ext uri="{FF2B5EF4-FFF2-40B4-BE49-F238E27FC236}">
                <a16:creationId xmlns:a16="http://schemas.microsoft.com/office/drawing/2014/main" id="{391BC35E-FF93-480D-9615-D47AFA1C2E1A}"/>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132</a:t>
            </a:fld>
            <a:r>
              <a:rPr lang="zh-CN" altLang="en-US"/>
              <a:t> </a:t>
            </a:r>
            <a:endParaRPr lang="en-US" altLang="zh-CN"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224604"/>
            <a:ext cx="3976211" cy="246221"/>
          </a:xfrm>
          <a:prstGeom prst="rect">
            <a:avLst/>
          </a:prstGeom>
        </p:spPr>
        <p:txBody>
          <a:bodyPr vert="horz" wrap="square" lIns="0" tIns="0" rIns="0" bIns="0" rtlCol="0">
            <a:spAutoFit/>
          </a:bodyPr>
          <a:lstStyle/>
          <a:p>
            <a:pPr marL="0" algn="ctr">
              <a:lnSpc>
                <a:spcPct val="100000"/>
              </a:lnSpc>
            </a:pPr>
            <a:r>
              <a:rPr dirty="0"/>
              <a:t>Multi-Modal Conversational AI</a:t>
            </a:r>
          </a:p>
        </p:txBody>
      </p:sp>
      <p:sp>
        <p:nvSpPr>
          <p:cNvPr id="5" name="object 5"/>
          <p:cNvSpPr/>
          <p:nvPr/>
        </p:nvSpPr>
        <p:spPr>
          <a:xfrm>
            <a:off x="309193" y="675919"/>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6" name="object 6"/>
          <p:cNvSpPr/>
          <p:nvPr/>
        </p:nvSpPr>
        <p:spPr>
          <a:xfrm>
            <a:off x="309193" y="720346"/>
            <a:ext cx="3989704" cy="193040"/>
          </a:xfrm>
          <a:custGeom>
            <a:avLst/>
            <a:gdLst/>
            <a:ahLst/>
            <a:cxnLst/>
            <a:rect l="l" t="t" r="r" b="b"/>
            <a:pathLst>
              <a:path w="3989704" h="193040">
                <a:moveTo>
                  <a:pt x="3989652" y="0"/>
                </a:moveTo>
                <a:lnTo>
                  <a:pt x="0" y="0"/>
                </a:lnTo>
                <a:lnTo>
                  <a:pt x="0" y="142085"/>
                </a:lnTo>
                <a:lnTo>
                  <a:pt x="16636" y="179598"/>
                </a:lnTo>
                <a:lnTo>
                  <a:pt x="3938852" y="192885"/>
                </a:lnTo>
                <a:lnTo>
                  <a:pt x="3953095" y="190840"/>
                </a:lnTo>
                <a:lnTo>
                  <a:pt x="3984215" y="164881"/>
                </a:lnTo>
                <a:lnTo>
                  <a:pt x="3989652" y="0"/>
                </a:lnTo>
                <a:close/>
              </a:path>
            </a:pathLst>
          </a:custGeom>
          <a:solidFill>
            <a:srgbClr val="076A82"/>
          </a:solidFill>
        </p:spPr>
        <p:txBody>
          <a:bodyPr wrap="square" lIns="0" tIns="0" rIns="0" bIns="0" rtlCol="0"/>
          <a:lstStyle/>
          <a:p>
            <a:endParaRPr/>
          </a:p>
        </p:txBody>
      </p:sp>
      <p:sp>
        <p:nvSpPr>
          <p:cNvPr id="7" name="object 7"/>
          <p:cNvSpPr txBox="1"/>
          <p:nvPr/>
        </p:nvSpPr>
        <p:spPr>
          <a:xfrm>
            <a:off x="347294" y="433045"/>
            <a:ext cx="3862756" cy="1079783"/>
          </a:xfrm>
          <a:prstGeom prst="rect">
            <a:avLst/>
          </a:prstGeom>
        </p:spPr>
        <p:txBody>
          <a:bodyPr vert="horz" wrap="square" lIns="0" tIns="0" rIns="0" bIns="0" rtlCol="0">
            <a:spAutoFit/>
          </a:bodyPr>
          <a:lstStyle/>
          <a:p>
            <a:pPr marL="700405">
              <a:lnSpc>
                <a:spcPct val="100000"/>
              </a:lnSpc>
            </a:pPr>
            <a:r>
              <a:rPr sz="1100" dirty="0">
                <a:solidFill>
                  <a:srgbClr val="FFFFFF"/>
                </a:solidFill>
                <a:latin typeface="Arial" panose="020B0604020202020204" pitchFamily="34" charset="0"/>
                <a:cs typeface="Arial" panose="020B0604020202020204" pitchFamily="34" charset="0"/>
              </a:rPr>
              <a:t>Emotion Recognition and Empathy?</a:t>
            </a:r>
            <a:endParaRPr sz="1100" dirty="0">
              <a:latin typeface="Arial" panose="020B0604020202020204" pitchFamily="34" charset="0"/>
              <a:cs typeface="Arial" panose="020B0604020202020204" pitchFamily="34" charset="0"/>
            </a:endParaRPr>
          </a:p>
          <a:p>
            <a:pPr marL="12700">
              <a:lnSpc>
                <a:spcPct val="100000"/>
              </a:lnSpc>
              <a:spcBef>
                <a:spcPts val="930"/>
              </a:spcBef>
            </a:pPr>
            <a:r>
              <a:rPr sz="1100" dirty="0">
                <a:solidFill>
                  <a:srgbClr val="FFFFFF"/>
                </a:solidFill>
                <a:latin typeface="Arial"/>
                <a:cs typeface="Arial"/>
              </a:rPr>
              <a:t>Integrate an emotion recognition and empathy module</a:t>
            </a:r>
            <a:endParaRPr sz="1100" dirty="0">
              <a:latin typeface="Arial"/>
              <a:cs typeface="Arial"/>
            </a:endParaRPr>
          </a:p>
          <a:p>
            <a:pPr>
              <a:lnSpc>
                <a:spcPct val="100000"/>
              </a:lnSpc>
            </a:pPr>
            <a:endParaRPr sz="1100" dirty="0">
              <a:latin typeface="Times New Roman"/>
              <a:cs typeface="Times New Roman"/>
            </a:endParaRPr>
          </a:p>
          <a:p>
            <a:pPr marL="289560" indent="-177165">
              <a:lnSpc>
                <a:spcPct val="100000"/>
              </a:lnSpc>
              <a:spcBef>
                <a:spcPts val="645"/>
              </a:spcBef>
              <a:buClr>
                <a:srgbClr val="FFFFFF"/>
              </a:buClr>
              <a:buFont typeface="Arial Unicode MS"/>
              <a:buChar char="□"/>
              <a:tabLst>
                <a:tab pos="290195" algn="l"/>
              </a:tabLst>
            </a:pPr>
            <a:r>
              <a:rPr sz="1100" dirty="0">
                <a:solidFill>
                  <a:srgbClr val="FFFFFF"/>
                </a:solidFill>
                <a:latin typeface="Arial"/>
                <a:cs typeface="Arial"/>
              </a:rPr>
              <a:t>Multi-modal emotion recognition</a:t>
            </a:r>
            <a:endParaRPr sz="1100" dirty="0">
              <a:latin typeface="Arial"/>
              <a:cs typeface="Arial"/>
            </a:endParaRPr>
          </a:p>
          <a:p>
            <a:pPr marL="289560" indent="-177165">
              <a:lnSpc>
                <a:spcPct val="100000"/>
              </a:lnSpc>
              <a:spcBef>
                <a:spcPts val="204"/>
              </a:spcBef>
              <a:buClr>
                <a:srgbClr val="FFFFFF"/>
              </a:buClr>
              <a:buFont typeface="Arial Unicode MS"/>
              <a:buChar char="□"/>
              <a:tabLst>
                <a:tab pos="290195" algn="l"/>
              </a:tabLst>
            </a:pPr>
            <a:r>
              <a:rPr sz="1100" dirty="0">
                <a:solidFill>
                  <a:srgbClr val="FFFFFF"/>
                </a:solidFill>
                <a:latin typeface="Arial"/>
                <a:cs typeface="Arial"/>
              </a:rPr>
              <a:t>Emotion-aware response generation</a:t>
            </a:r>
            <a:endParaRPr sz="1100" dirty="0">
              <a:latin typeface="Arial"/>
              <a:cs typeface="Arial"/>
            </a:endParaRPr>
          </a:p>
        </p:txBody>
      </p:sp>
      <p:sp>
        <p:nvSpPr>
          <p:cNvPr id="8" name="object 8"/>
          <p:cNvSpPr/>
          <p:nvPr/>
        </p:nvSpPr>
        <p:spPr>
          <a:xfrm>
            <a:off x="356819" y="1557255"/>
            <a:ext cx="3926933" cy="1567411"/>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3BE5C27F-63AC-4EEE-B76B-7ACFA16D6EE7}"/>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133</a:t>
            </a:fld>
            <a:r>
              <a:rPr lang="zh-CN" altLang="en-US"/>
              <a:t> </a:t>
            </a:r>
            <a:endParaRPr lang="en-US" altLang="zh-CN"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16945" y="224604"/>
            <a:ext cx="3976211" cy="246221"/>
          </a:xfrm>
          <a:prstGeom prst="rect">
            <a:avLst/>
          </a:prstGeom>
        </p:spPr>
        <p:txBody>
          <a:bodyPr vert="horz" wrap="square" lIns="0" tIns="0" rIns="0" bIns="0" rtlCol="0">
            <a:spAutoFit/>
          </a:bodyPr>
          <a:lstStyle/>
          <a:p>
            <a:pPr marL="0" algn="ctr">
              <a:lnSpc>
                <a:spcPct val="100000"/>
              </a:lnSpc>
            </a:pPr>
            <a:r>
              <a:rPr dirty="0"/>
              <a:t>(The Art of) Negotiation Dialogue</a:t>
            </a:r>
          </a:p>
        </p:txBody>
      </p:sp>
      <p:sp>
        <p:nvSpPr>
          <p:cNvPr id="6" name="object 6"/>
          <p:cNvSpPr txBox="1"/>
          <p:nvPr/>
        </p:nvSpPr>
        <p:spPr>
          <a:xfrm>
            <a:off x="347294" y="517352"/>
            <a:ext cx="2110156" cy="138499"/>
          </a:xfrm>
          <a:prstGeom prst="rect">
            <a:avLst/>
          </a:prstGeom>
        </p:spPr>
        <p:txBody>
          <a:bodyPr vert="horz" wrap="square" lIns="0" tIns="0" rIns="0" bIns="0" rtlCol="0">
            <a:spAutoFit/>
          </a:bodyPr>
          <a:lstStyle/>
          <a:p>
            <a:pPr marL="12700">
              <a:lnSpc>
                <a:spcPct val="100000"/>
              </a:lnSpc>
            </a:pPr>
            <a:r>
              <a:rPr sz="900" dirty="0">
                <a:solidFill>
                  <a:srgbClr val="52BCEB"/>
                </a:solidFill>
                <a:latin typeface="Arial"/>
                <a:cs typeface="Arial"/>
              </a:rPr>
              <a:t>[Lewis et al., 2017; Keizer et al., 2017]</a:t>
            </a:r>
            <a:endParaRPr sz="900" dirty="0">
              <a:latin typeface="Arial"/>
              <a:cs typeface="Arial"/>
            </a:endParaRPr>
          </a:p>
        </p:txBody>
      </p:sp>
      <p:sp>
        <p:nvSpPr>
          <p:cNvPr id="7" name="object 7"/>
          <p:cNvSpPr/>
          <p:nvPr/>
        </p:nvSpPr>
        <p:spPr>
          <a:xfrm>
            <a:off x="457200" y="801413"/>
            <a:ext cx="3693458" cy="1997095"/>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66546" y="2915772"/>
            <a:ext cx="3826609" cy="466794"/>
          </a:xfrm>
          <a:prstGeom prst="rect">
            <a:avLst/>
          </a:prstGeom>
        </p:spPr>
        <p:txBody>
          <a:bodyPr vert="horz" wrap="square" lIns="0" tIns="0" rIns="0" bIns="0" rtlCol="0">
            <a:spAutoFit/>
          </a:bodyPr>
          <a:lstStyle/>
          <a:p>
            <a:pPr marL="170180" indent="-157480">
              <a:lnSpc>
                <a:spcPct val="100000"/>
              </a:lnSpc>
              <a:buClr>
                <a:srgbClr val="FFFFFF"/>
              </a:buClr>
              <a:buFont typeface="Arial Unicode MS"/>
              <a:buChar char="□"/>
              <a:tabLst>
                <a:tab pos="170815" algn="l"/>
              </a:tabLst>
            </a:pPr>
            <a:r>
              <a:rPr sz="900" dirty="0">
                <a:solidFill>
                  <a:srgbClr val="FFFFFF"/>
                </a:solidFill>
                <a:latin typeface="Arial"/>
                <a:cs typeface="Arial"/>
              </a:rPr>
              <a:t>Both linguistic and reasoning problem</a:t>
            </a:r>
            <a:endParaRPr sz="900" dirty="0">
              <a:latin typeface="Arial"/>
              <a:cs typeface="Arial"/>
            </a:endParaRPr>
          </a:p>
          <a:p>
            <a:pPr marL="170180" indent="-157480">
              <a:lnSpc>
                <a:spcPct val="100000"/>
              </a:lnSpc>
              <a:spcBef>
                <a:spcPts val="215"/>
              </a:spcBef>
              <a:buClr>
                <a:srgbClr val="FFFFFF"/>
              </a:buClr>
              <a:buFont typeface="Arial Unicode MS"/>
              <a:buChar char="□"/>
              <a:tabLst>
                <a:tab pos="170815" algn="l"/>
              </a:tabLst>
            </a:pPr>
            <a:r>
              <a:rPr sz="900" dirty="0">
                <a:solidFill>
                  <a:srgbClr val="FFFFFF"/>
                </a:solidFill>
                <a:latin typeface="Arial"/>
                <a:cs typeface="Arial"/>
              </a:rPr>
              <a:t>Negotiations are hard and awkward, incentive to withhold information</a:t>
            </a:r>
            <a:endParaRPr sz="900" dirty="0">
              <a:latin typeface="Arial"/>
              <a:cs typeface="Arial"/>
            </a:endParaRPr>
          </a:p>
          <a:p>
            <a:pPr marL="170180" indent="-157480">
              <a:lnSpc>
                <a:spcPct val="100000"/>
              </a:lnSpc>
              <a:spcBef>
                <a:spcPts val="215"/>
              </a:spcBef>
              <a:buClr>
                <a:srgbClr val="FFFFFF"/>
              </a:buClr>
              <a:buFont typeface="Arial Unicode MS"/>
              <a:buChar char="□"/>
              <a:tabLst>
                <a:tab pos="170815" algn="l"/>
              </a:tabLst>
            </a:pPr>
            <a:r>
              <a:rPr sz="900" dirty="0">
                <a:solidFill>
                  <a:srgbClr val="FFFFFF"/>
                </a:solidFill>
                <a:latin typeface="Arial"/>
                <a:cs typeface="Arial"/>
              </a:rPr>
              <a:t>There is no simple solution, but easy to evaluate</a:t>
            </a:r>
            <a:endParaRPr sz="900" dirty="0">
              <a:latin typeface="Arial"/>
              <a:cs typeface="Arial"/>
            </a:endParaRPr>
          </a:p>
        </p:txBody>
      </p:sp>
      <p:sp>
        <p:nvSpPr>
          <p:cNvPr id="2" name="灯片编号占位符 1">
            <a:extLst>
              <a:ext uri="{FF2B5EF4-FFF2-40B4-BE49-F238E27FC236}">
                <a16:creationId xmlns:a16="http://schemas.microsoft.com/office/drawing/2014/main" id="{46976366-96BB-40A1-8DAC-29955A385C95}"/>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134</a:t>
            </a:fld>
            <a:r>
              <a:rPr lang="zh-CN" altLang="en-US"/>
              <a:t> </a:t>
            </a:r>
            <a:endParaRPr lang="en-US" altLang="zh-CN"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dirty="0"/>
              <a:t>Alexa Skills Challenge</a:t>
            </a:r>
          </a:p>
        </p:txBody>
      </p:sp>
      <p:sp>
        <p:nvSpPr>
          <p:cNvPr id="3" name="内容占位符 2">
            <a:extLst>
              <a:ext uri="{FF2B5EF4-FFF2-40B4-BE49-F238E27FC236}">
                <a16:creationId xmlns:a16="http://schemas.microsoft.com/office/drawing/2014/main" id="{819004A3-3717-4627-9FA9-BDF47D3340C0}"/>
              </a:ext>
            </a:extLst>
          </p:cNvPr>
          <p:cNvSpPr>
            <a:spLocks noGrp="1"/>
          </p:cNvSpPr>
          <p:nvPr>
            <p:ph idx="1"/>
          </p:nvPr>
        </p:nvSpPr>
        <p:spPr/>
        <p:txBody>
          <a:bodyPr>
            <a:normAutofit/>
          </a:bodyPr>
          <a:lstStyle/>
          <a:p>
            <a:r>
              <a:rPr lang="en-US" altLang="zh-CN" dirty="0">
                <a:solidFill>
                  <a:srgbClr val="FFFFFF"/>
                </a:solidFill>
                <a:latin typeface="Arial"/>
                <a:cs typeface="Arial"/>
              </a:rPr>
              <a:t>Adding new abilities to Amazon Alexa</a:t>
            </a:r>
          </a:p>
          <a:p>
            <a:endParaRPr lang="en-US" altLang="zh-CN" dirty="0">
              <a:solidFill>
                <a:srgbClr val="FFFFFF"/>
              </a:solidFill>
              <a:latin typeface="Arial"/>
              <a:cs typeface="Arial"/>
            </a:endParaRPr>
          </a:p>
          <a:p>
            <a:endParaRPr lang="en-US" altLang="zh-CN" dirty="0">
              <a:solidFill>
                <a:srgbClr val="FFFFFF"/>
              </a:solidFill>
              <a:latin typeface="Arial"/>
              <a:cs typeface="Arial"/>
            </a:endParaRPr>
          </a:p>
          <a:p>
            <a:endParaRPr lang="en-US" altLang="zh-CN" dirty="0">
              <a:solidFill>
                <a:srgbClr val="FFFFFF"/>
              </a:solidFill>
              <a:latin typeface="Arial"/>
              <a:cs typeface="Arial"/>
            </a:endParaRPr>
          </a:p>
          <a:p>
            <a:endParaRPr lang="en-US" altLang="zh-CN" dirty="0">
              <a:solidFill>
                <a:srgbClr val="FFFFFF"/>
              </a:solidFill>
              <a:latin typeface="Arial"/>
              <a:cs typeface="Arial"/>
            </a:endParaRPr>
          </a:p>
          <a:p>
            <a:endParaRPr lang="en-US" altLang="zh-CN" dirty="0">
              <a:solidFill>
                <a:srgbClr val="FFFFFF"/>
              </a:solidFill>
              <a:latin typeface="Arial"/>
              <a:cs typeface="Arial"/>
            </a:endParaRPr>
          </a:p>
          <a:p>
            <a:pPr marL="419750" lvl="1" indent="-176530">
              <a:lnSpc>
                <a:spcPct val="100000"/>
              </a:lnSpc>
              <a:buClr>
                <a:srgbClr val="FFFFFF"/>
              </a:buClr>
              <a:buFont typeface="Arial Unicode MS"/>
              <a:buChar char="□"/>
              <a:tabLst>
                <a:tab pos="189865" algn="l"/>
              </a:tabLst>
            </a:pPr>
            <a:r>
              <a:rPr lang="en-US" altLang="zh-CN" sz="1050" dirty="0">
                <a:solidFill>
                  <a:srgbClr val="FFFFFF"/>
                </a:solidFill>
                <a:latin typeface="Arial"/>
                <a:cs typeface="Arial"/>
              </a:rPr>
              <a:t>An augmented reality virtual pet</a:t>
            </a:r>
            <a:endParaRPr lang="en-US" altLang="zh-CN" sz="1050" dirty="0">
              <a:latin typeface="Arial"/>
              <a:cs typeface="Arial"/>
            </a:endParaRPr>
          </a:p>
          <a:p>
            <a:pPr marL="419750" lvl="1" indent="-176530">
              <a:lnSpc>
                <a:spcPct val="100000"/>
              </a:lnSpc>
              <a:spcBef>
                <a:spcPts val="330"/>
              </a:spcBef>
              <a:buClr>
                <a:srgbClr val="FFFFFF"/>
              </a:buClr>
              <a:buFont typeface="Arial Unicode MS"/>
              <a:buChar char="□"/>
              <a:tabLst>
                <a:tab pos="189865" algn="l"/>
              </a:tabLst>
            </a:pPr>
            <a:r>
              <a:rPr lang="en-US" altLang="zh-CN" sz="1050" dirty="0">
                <a:solidFill>
                  <a:srgbClr val="FFFFFF"/>
                </a:solidFill>
                <a:latin typeface="Arial"/>
                <a:cs typeface="Arial"/>
              </a:rPr>
              <a:t>The dealer in poker</a:t>
            </a:r>
            <a:endParaRPr lang="en-US" altLang="zh-CN" sz="1050" dirty="0">
              <a:latin typeface="Arial"/>
              <a:cs typeface="Arial"/>
            </a:endParaRPr>
          </a:p>
          <a:p>
            <a:pPr marL="419750" lvl="1" indent="-176530">
              <a:lnSpc>
                <a:spcPct val="100000"/>
              </a:lnSpc>
              <a:spcBef>
                <a:spcPts val="330"/>
              </a:spcBef>
              <a:buClr>
                <a:srgbClr val="FFFFFF"/>
              </a:buClr>
              <a:buFont typeface="Arial Unicode MS"/>
              <a:buChar char="□"/>
              <a:tabLst>
                <a:tab pos="189865" algn="l"/>
              </a:tabLst>
            </a:pPr>
            <a:r>
              <a:rPr lang="en-US" altLang="zh-CN" sz="1050" dirty="0">
                <a:solidFill>
                  <a:srgbClr val="FFFFFF"/>
                </a:solidFill>
                <a:latin typeface="Arial"/>
                <a:cs typeface="Arial"/>
              </a:rPr>
              <a:t>Trip planner based on </a:t>
            </a:r>
            <a:r>
              <a:rPr lang="en-US" altLang="zh-CN" sz="1050" dirty="0" err="1">
                <a:solidFill>
                  <a:srgbClr val="FFFFFF"/>
                </a:solidFill>
                <a:latin typeface="Arial"/>
                <a:cs typeface="Arial"/>
              </a:rPr>
              <a:t>FourSquare</a:t>
            </a:r>
            <a:r>
              <a:rPr lang="en-US" altLang="zh-CN" sz="1050" dirty="0">
                <a:solidFill>
                  <a:srgbClr val="FFFFFF"/>
                </a:solidFill>
                <a:latin typeface="Arial"/>
                <a:cs typeface="Arial"/>
              </a:rPr>
              <a:t>, Google Places info</a:t>
            </a:r>
            <a:endParaRPr lang="en-US" altLang="zh-CN" sz="1050" dirty="0">
              <a:latin typeface="Arial"/>
              <a:cs typeface="Arial"/>
            </a:endParaRPr>
          </a:p>
          <a:p>
            <a:pPr marL="419750" lvl="1" indent="-176530">
              <a:lnSpc>
                <a:spcPct val="100000"/>
              </a:lnSpc>
              <a:spcBef>
                <a:spcPts val="330"/>
              </a:spcBef>
              <a:buClr>
                <a:srgbClr val="FFFFFF"/>
              </a:buClr>
              <a:buFont typeface="Arial Unicode MS"/>
              <a:buChar char="□"/>
              <a:tabLst>
                <a:tab pos="189865" algn="l"/>
              </a:tabLst>
            </a:pPr>
            <a:r>
              <a:rPr lang="en-US" altLang="zh-CN" sz="1050" dirty="0">
                <a:solidFill>
                  <a:srgbClr val="FFFFFF"/>
                </a:solidFill>
                <a:latin typeface="Arial"/>
                <a:cs typeface="Arial"/>
              </a:rPr>
              <a:t>Full voice control over Chrome browser</a:t>
            </a:r>
            <a:endParaRPr lang="en-US" altLang="zh-CN" sz="1050" dirty="0">
              <a:latin typeface="Arial"/>
              <a:cs typeface="Arial"/>
            </a:endParaRPr>
          </a:p>
          <a:p>
            <a:pPr marL="419750" lvl="1" indent="-176530">
              <a:lnSpc>
                <a:spcPct val="100000"/>
              </a:lnSpc>
              <a:spcBef>
                <a:spcPts val="330"/>
              </a:spcBef>
              <a:buClr>
                <a:srgbClr val="FFFFFF"/>
              </a:buClr>
              <a:buFont typeface="Arial Unicode MS"/>
              <a:buChar char="□"/>
              <a:tabLst>
                <a:tab pos="189865" algn="l"/>
              </a:tabLst>
            </a:pPr>
            <a:r>
              <a:rPr lang="en-US" altLang="zh-CN" sz="1050" dirty="0">
                <a:solidFill>
                  <a:srgbClr val="FFFFFF"/>
                </a:solidFill>
                <a:latin typeface="Arial"/>
                <a:cs typeface="Arial"/>
              </a:rPr>
              <a:t>Tweeting using voice</a:t>
            </a:r>
            <a:endParaRPr lang="en-US" altLang="zh-CN" sz="1050" dirty="0">
              <a:latin typeface="Arial"/>
              <a:cs typeface="Arial"/>
            </a:endParaRPr>
          </a:p>
          <a:p>
            <a:pPr marL="419750" lvl="1" indent="-176530">
              <a:lnSpc>
                <a:spcPct val="100000"/>
              </a:lnSpc>
              <a:spcBef>
                <a:spcPts val="330"/>
              </a:spcBef>
              <a:buClr>
                <a:srgbClr val="FFFFFF"/>
              </a:buClr>
              <a:buFont typeface="Arial Unicode MS"/>
              <a:buChar char="□"/>
              <a:tabLst>
                <a:tab pos="189865" algn="l"/>
              </a:tabLst>
            </a:pPr>
            <a:r>
              <a:rPr lang="en-US" altLang="zh-CN" sz="1050" dirty="0">
                <a:solidFill>
                  <a:srgbClr val="FFFFFF"/>
                </a:solidFill>
                <a:latin typeface="Arial"/>
                <a:cs typeface="Arial"/>
              </a:rPr>
              <a:t>Live ice hockey updates...</a:t>
            </a:r>
            <a:endParaRPr lang="en-US" altLang="zh-CN" sz="1050"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E443843A-6C12-4956-830A-AA886EAFE93C}"/>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135</a:t>
            </a:fld>
            <a:r>
              <a:rPr lang="zh-CN" altLang="en-US"/>
              <a:t> </a:t>
            </a:r>
            <a:endParaRPr lang="en-US" altLang="zh-CN" dirty="0"/>
          </a:p>
        </p:txBody>
      </p:sp>
      <p:sp>
        <p:nvSpPr>
          <p:cNvPr id="9" name="object 9"/>
          <p:cNvSpPr/>
          <p:nvPr/>
        </p:nvSpPr>
        <p:spPr>
          <a:xfrm>
            <a:off x="323850" y="892175"/>
            <a:ext cx="3771214" cy="87511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Industry Landscape</a:t>
            </a:r>
          </a:p>
        </p:txBody>
      </p:sp>
      <p:sp>
        <p:nvSpPr>
          <p:cNvPr id="3" name="内容占位符 2">
            <a:extLst>
              <a:ext uri="{FF2B5EF4-FFF2-40B4-BE49-F238E27FC236}">
                <a16:creationId xmlns:a16="http://schemas.microsoft.com/office/drawing/2014/main" id="{FC7AD248-FEB4-452C-BCD4-D89426A25C35}"/>
              </a:ext>
            </a:extLst>
          </p:cNvPr>
          <p:cNvSpPr>
            <a:spLocks noGrp="1"/>
          </p:cNvSpPr>
          <p:nvPr>
            <p:ph idx="1"/>
          </p:nvPr>
        </p:nvSpPr>
        <p:spPr/>
        <p:txBody>
          <a:bodyPr/>
          <a:lstStyle/>
          <a:p>
            <a:endParaRPr lang="zh-CN" altLang="en-US"/>
          </a:p>
        </p:txBody>
      </p:sp>
      <p:sp>
        <p:nvSpPr>
          <p:cNvPr id="2" name="灯片编号占位符 1">
            <a:extLst>
              <a:ext uri="{FF2B5EF4-FFF2-40B4-BE49-F238E27FC236}">
                <a16:creationId xmlns:a16="http://schemas.microsoft.com/office/drawing/2014/main" id="{4E6F5D6F-4608-4020-AE14-1A6B984CE81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136</a:t>
            </a:fld>
            <a:r>
              <a:rPr lang="zh-CN" altLang="en-US" spc="-65"/>
              <a:t> </a:t>
            </a:r>
            <a:endParaRPr lang="en-US" altLang="zh-CN" spc="-20" dirty="0"/>
          </a:p>
        </p:txBody>
      </p:sp>
      <p:sp>
        <p:nvSpPr>
          <p:cNvPr id="6" name="object 6"/>
          <p:cNvSpPr/>
          <p:nvPr/>
        </p:nvSpPr>
        <p:spPr>
          <a:xfrm>
            <a:off x="244483" y="760544"/>
            <a:ext cx="4121133" cy="224446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Current Industry Practice:  Flowcharts</a:t>
            </a:r>
          </a:p>
        </p:txBody>
      </p:sp>
      <p:sp>
        <p:nvSpPr>
          <p:cNvPr id="6" name="object 6"/>
          <p:cNvSpPr/>
          <p:nvPr/>
        </p:nvSpPr>
        <p:spPr>
          <a:xfrm>
            <a:off x="359994" y="786056"/>
            <a:ext cx="4082243" cy="2422992"/>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8B894055-06D0-4831-A30A-334EEF287957}"/>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137</a:t>
            </a:fld>
            <a:r>
              <a:rPr lang="zh-CN" altLang="en-US" spc="-65"/>
              <a:t> </a:t>
            </a:r>
            <a:endParaRPr lang="en-US" altLang="zh-CN" spc="-2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A Brief Summary of Conversational AI Approaches</a:t>
            </a:r>
          </a:p>
        </p:txBody>
      </p:sp>
      <p:sp>
        <p:nvSpPr>
          <p:cNvPr id="6" name="object 6"/>
          <p:cNvSpPr/>
          <p:nvPr/>
        </p:nvSpPr>
        <p:spPr>
          <a:xfrm>
            <a:off x="359994" y="1087483"/>
            <a:ext cx="4082296" cy="1773394"/>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A6221E9F-08C2-4655-9007-332942671DC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138</a:t>
            </a:fld>
            <a:r>
              <a:rPr lang="zh-CN" altLang="en-US" spc="-65"/>
              <a:t> </a:t>
            </a:r>
            <a:endParaRPr lang="en-US" altLang="zh-CN" spc="-2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Conclusion</a:t>
            </a:r>
          </a:p>
        </p:txBody>
      </p:sp>
      <p:sp>
        <p:nvSpPr>
          <p:cNvPr id="3" name="内容占位符 2">
            <a:extLst>
              <a:ext uri="{FF2B5EF4-FFF2-40B4-BE49-F238E27FC236}">
                <a16:creationId xmlns:a16="http://schemas.microsoft.com/office/drawing/2014/main" id="{F4106438-05CD-4134-8F09-C7B6C019C474}"/>
              </a:ext>
            </a:extLst>
          </p:cNvPr>
          <p:cNvSpPr>
            <a:spLocks noGrp="1"/>
          </p:cNvSpPr>
          <p:nvPr>
            <p:ph idx="1"/>
          </p:nvPr>
        </p:nvSpPr>
        <p:spPr/>
        <p:txBody>
          <a:bodyPr/>
          <a:lstStyle/>
          <a:p>
            <a:r>
              <a:rPr lang="en-US" altLang="zh-CN" b="1" dirty="0">
                <a:solidFill>
                  <a:srgbClr val="FFFFFF"/>
                </a:solidFill>
                <a:latin typeface="Arial" panose="020B0604020202020204" pitchFamily="34" charset="0"/>
                <a:cs typeface="Arial" panose="020B0604020202020204" pitchFamily="34" charset="0"/>
              </a:rPr>
              <a:t>A collective effort!</a:t>
            </a:r>
            <a:endParaRPr lang="en-US" altLang="zh-CN" dirty="0">
              <a:latin typeface="Arial" panose="020B0604020202020204" pitchFamily="34" charset="0"/>
              <a:cs typeface="Arial" panose="020B0604020202020204" pitchFamily="34" charset="0"/>
            </a:endParaRPr>
          </a:p>
          <a:p>
            <a:endParaRPr lang="zh-CN" altLang="en-US" dirty="0"/>
          </a:p>
        </p:txBody>
      </p:sp>
      <p:sp>
        <p:nvSpPr>
          <p:cNvPr id="2" name="灯片编号占位符 1">
            <a:extLst>
              <a:ext uri="{FF2B5EF4-FFF2-40B4-BE49-F238E27FC236}">
                <a16:creationId xmlns:a16="http://schemas.microsoft.com/office/drawing/2014/main" id="{7F1CFC70-3014-4C04-A4EF-7A1DF4E1332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139</a:t>
            </a:fld>
            <a:r>
              <a:rPr lang="zh-CN" altLang="en-US" spc="-65"/>
              <a:t> </a:t>
            </a:r>
            <a:endParaRPr lang="en-US" altLang="zh-CN" spc="-20" dirty="0"/>
          </a:p>
        </p:txBody>
      </p:sp>
      <p:sp>
        <p:nvSpPr>
          <p:cNvPr id="9" name="object 9"/>
          <p:cNvSpPr/>
          <p:nvPr/>
        </p:nvSpPr>
        <p:spPr>
          <a:xfrm>
            <a:off x="264018" y="1273175"/>
            <a:ext cx="4082064" cy="177383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The Two Paradigms:  Task-Oriented vs Chatbots</a:t>
            </a:r>
          </a:p>
        </p:txBody>
      </p:sp>
      <p:sp>
        <p:nvSpPr>
          <p:cNvPr id="2" name="内容占位符 1">
            <a:extLst>
              <a:ext uri="{FF2B5EF4-FFF2-40B4-BE49-F238E27FC236}">
                <a16:creationId xmlns:a16="http://schemas.microsoft.com/office/drawing/2014/main" id="{CB1C63D5-3A63-4318-A7BF-B526559FAC88}"/>
              </a:ext>
            </a:extLst>
          </p:cNvPr>
          <p:cNvSpPr>
            <a:spLocks noGrp="1"/>
          </p:cNvSpPr>
          <p:nvPr>
            <p:ph idx="1"/>
          </p:nvPr>
        </p:nvSpPr>
        <p:spPr/>
        <p:txBody>
          <a:bodyPr/>
          <a:lstStyle/>
          <a:p>
            <a:endParaRPr lang="zh-CN" altLang="en-US"/>
          </a:p>
        </p:txBody>
      </p:sp>
      <p:sp>
        <p:nvSpPr>
          <p:cNvPr id="6" name="object 6"/>
          <p:cNvSpPr/>
          <p:nvPr/>
        </p:nvSpPr>
        <p:spPr>
          <a:xfrm>
            <a:off x="359994" y="637464"/>
            <a:ext cx="3926761" cy="114164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59994" y="2205625"/>
            <a:ext cx="3965520" cy="1018523"/>
          </a:xfrm>
          <a:prstGeom prst="rect">
            <a:avLst/>
          </a:prstGeom>
          <a:blipFill>
            <a:blip r:embed="rId4"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73F318F4-88A2-416D-B25B-BF4E684A6D8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14</a:t>
            </a:fld>
            <a:r>
              <a:rPr lang="zh-CN" altLang="en-US" spc="-65"/>
              <a:t> </a:t>
            </a:r>
            <a:endParaRPr lang="en-US" altLang="zh-CN" spc="-2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dirty="0"/>
              <a:t>Conclusion</a:t>
            </a:r>
          </a:p>
        </p:txBody>
      </p:sp>
      <p:sp>
        <p:nvSpPr>
          <p:cNvPr id="3" name="内容占位符 2">
            <a:extLst>
              <a:ext uri="{FF2B5EF4-FFF2-40B4-BE49-F238E27FC236}">
                <a16:creationId xmlns:a16="http://schemas.microsoft.com/office/drawing/2014/main" id="{4CCB0102-AF55-43D3-A06F-AF12564BD837}"/>
              </a:ext>
            </a:extLst>
          </p:cNvPr>
          <p:cNvSpPr>
            <a:spLocks noGrp="1"/>
          </p:cNvSpPr>
          <p:nvPr>
            <p:ph idx="1"/>
          </p:nvPr>
        </p:nvSpPr>
        <p:spPr/>
        <p:txBody>
          <a:bodyPr>
            <a:normAutofit fontScale="92500" lnSpcReduction="10000"/>
          </a:bodyPr>
          <a:lstStyle/>
          <a:p>
            <a:pPr marL="12700" marR="249554">
              <a:lnSpc>
                <a:spcPct val="102600"/>
              </a:lnSpc>
            </a:pPr>
            <a:r>
              <a:rPr lang="en-US" altLang="zh-CN" dirty="0">
                <a:solidFill>
                  <a:srgbClr val="FFFFFF"/>
                </a:solidFill>
                <a:latin typeface="Arial"/>
                <a:cs typeface="Arial"/>
              </a:rPr>
              <a:t>Conversational AI is a collective e</a:t>
            </a:r>
            <a:r>
              <a:rPr lang="en-US" altLang="zh-CN" dirty="0">
                <a:solidFill>
                  <a:srgbClr val="FFFFFF"/>
                </a:solidFill>
                <a:latin typeface="Arial Narrow"/>
                <a:cs typeface="Arial Narrow"/>
              </a:rPr>
              <a:t>ff</a:t>
            </a:r>
            <a:r>
              <a:rPr lang="en-US" altLang="zh-CN" dirty="0">
                <a:solidFill>
                  <a:srgbClr val="FFFFFF"/>
                </a:solidFill>
                <a:latin typeface="Arial"/>
                <a:cs typeface="Arial"/>
              </a:rPr>
              <a:t>ort of </a:t>
            </a:r>
            <a:r>
              <a:rPr lang="en-US" altLang="zh-CN" b="1" dirty="0">
                <a:solidFill>
                  <a:srgbClr val="FFFFFF"/>
                </a:solidFill>
                <a:latin typeface="Arial" panose="020B0604020202020204" pitchFamily="34" charset="0"/>
                <a:cs typeface="Arial" panose="020B0604020202020204" pitchFamily="34" charset="0"/>
              </a:rPr>
              <a:t>multiple parties </a:t>
            </a:r>
            <a:r>
              <a:rPr lang="en-US" altLang="zh-CN" dirty="0">
                <a:solidFill>
                  <a:srgbClr val="FFFFFF"/>
                </a:solidFill>
                <a:latin typeface="Arial"/>
                <a:cs typeface="Arial"/>
              </a:rPr>
              <a:t>and requires a mix of </a:t>
            </a:r>
            <a:r>
              <a:rPr lang="en-US" altLang="zh-CN" b="1" dirty="0">
                <a:solidFill>
                  <a:srgbClr val="FFFFFF"/>
                </a:solidFill>
                <a:latin typeface="Arial" panose="020B0604020202020204" pitchFamily="34" charset="0"/>
                <a:cs typeface="Arial" panose="020B0604020202020204" pitchFamily="34" charset="0"/>
              </a:rPr>
              <a:t>multiple methods</a:t>
            </a:r>
            <a:endParaRPr lang="en-US" altLang="zh-CN" dirty="0">
              <a:latin typeface="Arial" panose="020B0604020202020204" pitchFamily="34" charset="0"/>
              <a:cs typeface="Arial" panose="020B0604020202020204" pitchFamily="34" charset="0"/>
            </a:endParaRPr>
          </a:p>
          <a:p>
            <a:pPr>
              <a:lnSpc>
                <a:spcPct val="100000"/>
              </a:lnSpc>
            </a:pPr>
            <a:endParaRPr lang="en-US" altLang="zh-CN" dirty="0">
              <a:latin typeface="Times New Roman"/>
              <a:cs typeface="Times New Roman"/>
            </a:endParaRPr>
          </a:p>
          <a:p>
            <a:pPr marL="12700">
              <a:lnSpc>
                <a:spcPct val="100000"/>
              </a:lnSpc>
              <a:spcBef>
                <a:spcPts val="660"/>
              </a:spcBef>
            </a:pPr>
            <a:r>
              <a:rPr lang="en-US" altLang="zh-CN" dirty="0">
                <a:solidFill>
                  <a:srgbClr val="FFFFFF"/>
                </a:solidFill>
                <a:latin typeface="Arial"/>
                <a:cs typeface="Arial"/>
              </a:rPr>
              <a:t>Machine Learning is...</a:t>
            </a:r>
            <a:endParaRPr lang="en-US" altLang="zh-CN" dirty="0">
              <a:latin typeface="Arial"/>
              <a:cs typeface="Arial"/>
            </a:endParaRPr>
          </a:p>
          <a:p>
            <a:pPr marL="289560" indent="-177165">
              <a:lnSpc>
                <a:spcPct val="100000"/>
              </a:lnSpc>
              <a:spcBef>
                <a:spcPts val="835"/>
              </a:spcBef>
              <a:buClr>
                <a:srgbClr val="FFFFFF"/>
              </a:buClr>
              <a:buFont typeface="Arial Unicode MS"/>
              <a:buChar char="□"/>
              <a:tabLst>
                <a:tab pos="290195" algn="l"/>
              </a:tabLst>
            </a:pPr>
            <a:r>
              <a:rPr lang="en-US" altLang="zh-CN" dirty="0">
                <a:solidFill>
                  <a:srgbClr val="FFFFFF"/>
                </a:solidFill>
                <a:latin typeface="Arial"/>
                <a:cs typeface="Arial"/>
              </a:rPr>
              <a:t>a perfect tool for language understanding</a:t>
            </a:r>
            <a:endParaRPr lang="en-US" altLang="zh-CN"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dirty="0">
                <a:solidFill>
                  <a:srgbClr val="FFFFFF"/>
                </a:solidFill>
                <a:latin typeface="Arial"/>
                <a:cs typeface="Arial"/>
              </a:rPr>
              <a:t>an OK method for response selection/generation</a:t>
            </a:r>
            <a:endParaRPr lang="en-US" altLang="zh-CN" dirty="0">
              <a:latin typeface="Arial"/>
              <a:cs typeface="Arial"/>
            </a:endParaRPr>
          </a:p>
          <a:p>
            <a:pPr marL="289560" marR="197485" indent="-177165" algn="just">
              <a:lnSpc>
                <a:spcPct val="102600"/>
              </a:lnSpc>
              <a:spcBef>
                <a:spcPts val="300"/>
              </a:spcBef>
              <a:buClr>
                <a:srgbClr val="FFFFFF"/>
              </a:buClr>
              <a:buFont typeface="Arial Unicode MS"/>
              <a:buChar char="□"/>
              <a:tabLst>
                <a:tab pos="290195" algn="l"/>
              </a:tabLst>
            </a:pPr>
            <a:r>
              <a:rPr lang="en-US" altLang="zh-CN" dirty="0">
                <a:solidFill>
                  <a:srgbClr val="FFFFFF"/>
                </a:solidFill>
                <a:latin typeface="Arial"/>
                <a:cs typeface="Arial"/>
              </a:rPr>
              <a:t>currently not a way to go for dialogue decision-making and database integration (we need more and more high-quality data)</a:t>
            </a:r>
            <a:endParaRPr lang="en-US" altLang="zh-CN" dirty="0">
              <a:latin typeface="Arial"/>
              <a:cs typeface="Arial"/>
            </a:endParaRPr>
          </a:p>
          <a:p>
            <a:pPr>
              <a:lnSpc>
                <a:spcPct val="100000"/>
              </a:lnSpc>
            </a:pPr>
            <a:endParaRPr lang="en-US" altLang="zh-CN" dirty="0">
              <a:latin typeface="Times New Roman"/>
              <a:cs typeface="Times New Roman"/>
            </a:endParaRPr>
          </a:p>
          <a:p>
            <a:pPr marL="12700" marR="5080">
              <a:lnSpc>
                <a:spcPct val="102600"/>
              </a:lnSpc>
              <a:spcBef>
                <a:spcPts val="740"/>
              </a:spcBef>
            </a:pPr>
            <a:r>
              <a:rPr lang="en-US" altLang="zh-CN" dirty="0">
                <a:solidFill>
                  <a:srgbClr val="FFFFFF"/>
                </a:solidFill>
                <a:latin typeface="Arial"/>
                <a:cs typeface="Arial"/>
              </a:rPr>
              <a:t>Being </a:t>
            </a:r>
            <a:r>
              <a:rPr lang="en-US" altLang="zh-CN" b="1" dirty="0">
                <a:solidFill>
                  <a:srgbClr val="FFFFFF"/>
                </a:solidFill>
                <a:latin typeface="Arial" panose="020B0604020202020204" pitchFamily="34" charset="0"/>
                <a:cs typeface="Arial" panose="020B0604020202020204" pitchFamily="34" charset="0"/>
              </a:rPr>
              <a:t>practical but open-minded </a:t>
            </a:r>
            <a:r>
              <a:rPr lang="en-US" altLang="zh-CN" dirty="0">
                <a:solidFill>
                  <a:srgbClr val="FFFFFF"/>
                </a:solidFill>
                <a:latin typeface="Arial"/>
                <a:cs typeface="Arial"/>
              </a:rPr>
              <a:t>in choosing approaches is the way to build robust and truly useful conversational AI of the future</a:t>
            </a:r>
            <a:endParaRPr lang="en-US" altLang="zh-CN"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801EFD50-F1F6-414A-BE96-2AA444295A0A}"/>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140</a:t>
            </a:fld>
            <a:r>
              <a:rPr lang="zh-CN" altLang="en-US"/>
              <a:t> </a:t>
            </a:r>
            <a:endParaRPr lang="en-US" altLang="zh-CN"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A Not-So-Far-Away Future</a:t>
            </a:r>
          </a:p>
        </p:txBody>
      </p:sp>
      <p:sp>
        <p:nvSpPr>
          <p:cNvPr id="6" name="object 6"/>
          <p:cNvSpPr/>
          <p:nvPr/>
        </p:nvSpPr>
        <p:spPr>
          <a:xfrm>
            <a:off x="247650" y="1085329"/>
            <a:ext cx="4198801" cy="1548119"/>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BB887B2D-C7FB-4A53-B528-9D620525E66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141</a:t>
            </a:fld>
            <a:r>
              <a:rPr lang="zh-CN" altLang="en-US" spc="-65"/>
              <a:t> </a:t>
            </a:r>
            <a:endParaRPr lang="en-US" altLang="zh-CN" spc="-2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dirty="0">
                <a:solidFill>
                  <a:schemeClr val="tx1"/>
                </a:solidFill>
              </a:rPr>
              <a:t>Useful Software I</a:t>
            </a:r>
          </a:p>
        </p:txBody>
      </p:sp>
      <p:sp>
        <p:nvSpPr>
          <p:cNvPr id="2" name="内容占位符 1">
            <a:extLst>
              <a:ext uri="{FF2B5EF4-FFF2-40B4-BE49-F238E27FC236}">
                <a16:creationId xmlns:a16="http://schemas.microsoft.com/office/drawing/2014/main" id="{D78948CC-A9BC-4F80-8575-4458FE5D2623}"/>
              </a:ext>
            </a:extLst>
          </p:cNvPr>
          <p:cNvSpPr>
            <a:spLocks noGrp="1"/>
          </p:cNvSpPr>
          <p:nvPr>
            <p:ph idx="1"/>
          </p:nvPr>
        </p:nvSpPr>
        <p:spPr>
          <a:xfrm>
            <a:off x="316945" y="587375"/>
            <a:ext cx="4045505" cy="2689122"/>
          </a:xfrm>
        </p:spPr>
        <p:txBody>
          <a:bodyPr>
            <a:normAutofit fontScale="92500" lnSpcReduction="20000"/>
          </a:bodyPr>
          <a:lstStyle/>
          <a:p>
            <a:pPr>
              <a:lnSpc>
                <a:spcPct val="120000"/>
              </a:lnSpc>
            </a:pPr>
            <a:r>
              <a:rPr lang="en-US" altLang="zh-CN" dirty="0" err="1">
                <a:solidFill>
                  <a:srgbClr val="FFC000"/>
                </a:solidFill>
              </a:rPr>
              <a:t>PyDial</a:t>
            </a:r>
            <a:r>
              <a:rPr lang="en-US" altLang="zh-CN" dirty="0"/>
              <a:t>:  open-source toolkit with implementations of statistical approaches for all dialogue system modules</a:t>
            </a:r>
          </a:p>
          <a:p>
            <a:pPr marL="230520" lvl="1" indent="0">
              <a:lnSpc>
                <a:spcPct val="120000"/>
              </a:lnSpc>
              <a:buNone/>
            </a:pPr>
            <a:r>
              <a:rPr lang="en-US" altLang="zh-CN" dirty="0"/>
              <a:t>http://dialogue.mi.eng.cam.ac.uk/index.php/pydial/</a:t>
            </a:r>
          </a:p>
          <a:p>
            <a:pPr>
              <a:lnSpc>
                <a:spcPct val="120000"/>
              </a:lnSpc>
            </a:pPr>
            <a:r>
              <a:rPr lang="en-US" altLang="zh-CN" dirty="0" err="1">
                <a:solidFill>
                  <a:srgbClr val="FFC000"/>
                </a:solidFill>
              </a:rPr>
              <a:t>ParlAI</a:t>
            </a:r>
            <a:r>
              <a:rPr lang="en-US" altLang="zh-CN" dirty="0"/>
              <a:t>: “A unified platform for sharing, training, and evaluating dialog models across many tasks”</a:t>
            </a:r>
          </a:p>
          <a:p>
            <a:pPr marL="230520" lvl="1" indent="0">
              <a:lnSpc>
                <a:spcPct val="120000"/>
              </a:lnSpc>
              <a:buNone/>
            </a:pPr>
            <a:r>
              <a:rPr lang="en-US" altLang="zh-CN" dirty="0"/>
              <a:t>http://parl.ai/</a:t>
            </a:r>
          </a:p>
          <a:p>
            <a:pPr>
              <a:lnSpc>
                <a:spcPct val="120000"/>
              </a:lnSpc>
            </a:pPr>
            <a:r>
              <a:rPr lang="en-US" altLang="zh-CN" dirty="0" err="1">
                <a:solidFill>
                  <a:srgbClr val="FFC000"/>
                </a:solidFill>
              </a:rPr>
              <a:t>DeepPavlov</a:t>
            </a:r>
            <a:r>
              <a:rPr lang="en-US" altLang="zh-CN" dirty="0"/>
              <a:t>:  another open-source conversational AI library</a:t>
            </a:r>
          </a:p>
          <a:p>
            <a:pPr marL="230520" lvl="1" indent="0">
              <a:lnSpc>
                <a:spcPct val="120000"/>
              </a:lnSpc>
              <a:buNone/>
            </a:pPr>
            <a:r>
              <a:rPr lang="en-US" altLang="zh-CN" dirty="0"/>
              <a:t>https://github.com/deepmipt/DeepPavlov</a:t>
            </a:r>
          </a:p>
          <a:p>
            <a:pPr>
              <a:lnSpc>
                <a:spcPct val="120000"/>
              </a:lnSpc>
            </a:pPr>
            <a:r>
              <a:rPr lang="en-US" altLang="zh-CN" dirty="0">
                <a:solidFill>
                  <a:srgbClr val="FFC000"/>
                </a:solidFill>
              </a:rPr>
              <a:t>NBT</a:t>
            </a:r>
            <a:r>
              <a:rPr lang="en-US" altLang="zh-CN" dirty="0"/>
              <a:t>: Implementation of the fully statistical NBT DST model</a:t>
            </a:r>
          </a:p>
          <a:p>
            <a:pPr marL="230520" lvl="1" indent="0">
              <a:lnSpc>
                <a:spcPct val="120000"/>
              </a:lnSpc>
              <a:buNone/>
            </a:pPr>
            <a:r>
              <a:rPr lang="en-US" altLang="zh-CN" dirty="0"/>
              <a:t>https://github.com/nmrksic/neural-belief-tracker</a:t>
            </a:r>
          </a:p>
          <a:p>
            <a:pPr>
              <a:lnSpc>
                <a:spcPct val="120000"/>
              </a:lnSpc>
            </a:pPr>
            <a:r>
              <a:rPr lang="en-US" altLang="zh-CN" dirty="0">
                <a:solidFill>
                  <a:srgbClr val="FFC000"/>
                </a:solidFill>
              </a:rPr>
              <a:t>Different</a:t>
            </a:r>
            <a:r>
              <a:rPr lang="en-US" altLang="zh-CN" dirty="0"/>
              <a:t> </a:t>
            </a:r>
            <a:r>
              <a:rPr lang="en-US" altLang="zh-CN" dirty="0">
                <a:solidFill>
                  <a:srgbClr val="FFC000"/>
                </a:solidFill>
              </a:rPr>
              <a:t>DST Models available on GitHub</a:t>
            </a:r>
          </a:p>
          <a:p>
            <a:pPr marL="230520" lvl="1" indent="0">
              <a:lnSpc>
                <a:spcPct val="120000"/>
              </a:lnSpc>
              <a:buNone/>
            </a:pPr>
            <a:r>
              <a:rPr lang="en-US" altLang="zh-CN" dirty="0"/>
              <a:t>https://github.com/CallumMain/DNN-DST</a:t>
            </a:r>
          </a:p>
          <a:p>
            <a:pPr marL="230520" lvl="1" indent="0">
              <a:lnSpc>
                <a:spcPct val="120000"/>
              </a:lnSpc>
              <a:buNone/>
            </a:pPr>
            <a:r>
              <a:rPr lang="en-US" altLang="zh-CN" dirty="0"/>
              <a:t>https://github.com/voicy-ai/DialogStateTracking</a:t>
            </a:r>
          </a:p>
          <a:p>
            <a:pPr>
              <a:lnSpc>
                <a:spcPct val="120000"/>
              </a:lnSpc>
            </a:pPr>
            <a:endParaRPr lang="en-US" altLang="zh-CN" dirty="0"/>
          </a:p>
          <a:p>
            <a:pPr>
              <a:lnSpc>
                <a:spcPct val="120000"/>
              </a:lnSpc>
            </a:pPr>
            <a:endParaRPr lang="zh-CN" altLang="en-US" dirty="0"/>
          </a:p>
        </p:txBody>
      </p:sp>
      <p:sp>
        <p:nvSpPr>
          <p:cNvPr id="4" name="灯片编号占位符 3">
            <a:extLst>
              <a:ext uri="{FF2B5EF4-FFF2-40B4-BE49-F238E27FC236}">
                <a16:creationId xmlns:a16="http://schemas.microsoft.com/office/drawing/2014/main" id="{21EB4806-5B41-4FB9-A581-93F8F6ACF38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142</a:t>
            </a:fld>
            <a:r>
              <a:rPr lang="zh-CN" altLang="en-US" spc="-65"/>
              <a:t> </a:t>
            </a:r>
            <a:endParaRPr lang="en-US" altLang="zh-CN" spc="-2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dirty="0">
                <a:solidFill>
                  <a:schemeClr val="tx1"/>
                </a:solidFill>
              </a:rPr>
              <a:t>Useful Software II</a:t>
            </a:r>
          </a:p>
        </p:txBody>
      </p:sp>
      <p:sp>
        <p:nvSpPr>
          <p:cNvPr id="4" name="内容占位符 3">
            <a:extLst>
              <a:ext uri="{FF2B5EF4-FFF2-40B4-BE49-F238E27FC236}">
                <a16:creationId xmlns:a16="http://schemas.microsoft.com/office/drawing/2014/main" id="{E53306AE-3E35-48D3-851E-1EA2A428B8F5}"/>
              </a:ext>
            </a:extLst>
          </p:cNvPr>
          <p:cNvSpPr>
            <a:spLocks noGrp="1"/>
          </p:cNvSpPr>
          <p:nvPr>
            <p:ph idx="1"/>
          </p:nvPr>
        </p:nvSpPr>
        <p:spPr/>
        <p:txBody>
          <a:bodyPr>
            <a:normAutofit/>
          </a:bodyPr>
          <a:lstStyle/>
          <a:p>
            <a:r>
              <a:rPr lang="en-US" altLang="zh-CN" sz="1100" dirty="0" err="1">
                <a:solidFill>
                  <a:srgbClr val="FFC000"/>
                </a:solidFill>
              </a:rPr>
              <a:t>NNDial</a:t>
            </a:r>
            <a:r>
              <a:rPr lang="en-US" altLang="zh-CN" sz="1100" dirty="0"/>
              <a:t>:  end-to-end trainable task-based systems</a:t>
            </a:r>
          </a:p>
          <a:p>
            <a:pPr marL="230520" lvl="1" indent="0">
              <a:buNone/>
            </a:pPr>
            <a:r>
              <a:rPr lang="en-US" altLang="zh-CN" sz="1000" dirty="0"/>
              <a:t>https://github.com/shawnwun/NNDIAL</a:t>
            </a:r>
          </a:p>
          <a:p>
            <a:r>
              <a:rPr lang="en-US" altLang="zh-CN" sz="1100" dirty="0">
                <a:solidFill>
                  <a:srgbClr val="FFC000"/>
                </a:solidFill>
              </a:rPr>
              <a:t>RNNLG</a:t>
            </a:r>
            <a:r>
              <a:rPr lang="en-US" altLang="zh-CN" sz="1100" dirty="0"/>
              <a:t>: NLG using RNNs</a:t>
            </a:r>
          </a:p>
          <a:p>
            <a:pPr marL="230520" lvl="1" indent="0">
              <a:buNone/>
            </a:pPr>
            <a:r>
              <a:rPr lang="en-US" altLang="zh-CN" sz="1000" dirty="0"/>
              <a:t>https://github.com/shawnwun/RNNLG</a:t>
            </a:r>
          </a:p>
          <a:p>
            <a:r>
              <a:rPr lang="en-US" altLang="zh-CN" sz="1100" dirty="0">
                <a:solidFill>
                  <a:srgbClr val="FFC000"/>
                </a:solidFill>
              </a:rPr>
              <a:t>Neural Dialogue Generation</a:t>
            </a:r>
            <a:r>
              <a:rPr lang="en-US" altLang="zh-CN" sz="1100" dirty="0"/>
              <a:t>:  implementations of NLG methods from the Stanford NLP Group</a:t>
            </a:r>
          </a:p>
          <a:p>
            <a:pPr marL="230520" lvl="1" indent="0">
              <a:buNone/>
            </a:pPr>
            <a:r>
              <a:rPr lang="en-US" altLang="zh-CN" sz="1000" dirty="0"/>
              <a:t>https://github.com/jiweil/Neural-Dialogue-Generation</a:t>
            </a:r>
          </a:p>
          <a:p>
            <a:r>
              <a:rPr lang="en-US" altLang="zh-CN" sz="1100" dirty="0">
                <a:solidFill>
                  <a:srgbClr val="FFC000"/>
                </a:solidFill>
              </a:rPr>
              <a:t>Other open-source NLG software </a:t>
            </a:r>
          </a:p>
          <a:p>
            <a:pPr marL="230520" lvl="1" indent="0">
              <a:buNone/>
            </a:pPr>
            <a:r>
              <a:rPr lang="en-US" altLang="zh-CN" sz="1000" dirty="0"/>
              <a:t>https://github.com/simplenlg/simplenlg</a:t>
            </a:r>
          </a:p>
          <a:p>
            <a:pPr marL="230520" lvl="1" indent="0">
              <a:buNone/>
            </a:pPr>
            <a:r>
              <a:rPr lang="en-US" altLang="zh-CN" sz="1000" dirty="0"/>
              <a:t>http://www.fb10.uni-bremen.de/anglistik/langpro/kpml/README.html http://nlp.cs.aueb.gr/software.html</a:t>
            </a:r>
          </a:p>
          <a:p>
            <a:endParaRPr lang="zh-CN" altLang="en-US" sz="1050" dirty="0"/>
          </a:p>
        </p:txBody>
      </p:sp>
      <p:sp>
        <p:nvSpPr>
          <p:cNvPr id="3" name="灯片编号占位符 2">
            <a:extLst>
              <a:ext uri="{FF2B5EF4-FFF2-40B4-BE49-F238E27FC236}">
                <a16:creationId xmlns:a16="http://schemas.microsoft.com/office/drawing/2014/main" id="{1681C742-B5C4-402B-A74E-4DB7E7CBEE1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143</a:t>
            </a:fld>
            <a:r>
              <a:rPr lang="zh-CN" altLang="en-US" spc="-65"/>
              <a:t> </a:t>
            </a:r>
            <a:endParaRPr lang="en-US" altLang="zh-CN" spc="-2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solidFill>
                  <a:schemeClr val="tx1"/>
                </a:solidFill>
              </a:rPr>
              <a:t>Useful Software III</a:t>
            </a:r>
          </a:p>
        </p:txBody>
      </p:sp>
      <p:sp>
        <p:nvSpPr>
          <p:cNvPr id="3" name="内容占位符 2">
            <a:extLst>
              <a:ext uri="{FF2B5EF4-FFF2-40B4-BE49-F238E27FC236}">
                <a16:creationId xmlns:a16="http://schemas.microsoft.com/office/drawing/2014/main" id="{7BD66667-C4BE-4E48-B512-A28D8854A5A7}"/>
              </a:ext>
            </a:extLst>
          </p:cNvPr>
          <p:cNvSpPr>
            <a:spLocks noGrp="1"/>
          </p:cNvSpPr>
          <p:nvPr>
            <p:ph idx="1"/>
          </p:nvPr>
        </p:nvSpPr>
        <p:spPr/>
        <p:txBody>
          <a:bodyPr>
            <a:normAutofit/>
          </a:bodyPr>
          <a:lstStyle/>
          <a:p>
            <a:r>
              <a:rPr lang="en-US" altLang="zh-CN" sz="1100" dirty="0">
                <a:solidFill>
                  <a:srgbClr val="FFC000"/>
                </a:solidFill>
              </a:rPr>
              <a:t>Deep</a:t>
            </a:r>
            <a:r>
              <a:rPr lang="en-US" altLang="zh-CN" sz="1100" dirty="0"/>
              <a:t> </a:t>
            </a:r>
            <a:r>
              <a:rPr lang="en-US" altLang="zh-CN" sz="1100" dirty="0">
                <a:solidFill>
                  <a:srgbClr val="FFC000"/>
                </a:solidFill>
              </a:rPr>
              <a:t>RL</a:t>
            </a:r>
            <a:r>
              <a:rPr lang="en-US" altLang="zh-CN" sz="1100" dirty="0"/>
              <a:t>: a simple deep RL dialogue system</a:t>
            </a:r>
          </a:p>
          <a:p>
            <a:pPr marL="230520" lvl="1" indent="0">
              <a:buNone/>
            </a:pPr>
            <a:r>
              <a:rPr lang="en-US" altLang="zh-CN" sz="1000" dirty="0"/>
              <a:t>https://github.com/cuayahuitl/SimpleDS</a:t>
            </a:r>
          </a:p>
          <a:p>
            <a:r>
              <a:rPr lang="en-US" altLang="zh-CN" sz="1100" dirty="0">
                <a:solidFill>
                  <a:srgbClr val="FFC000"/>
                </a:solidFill>
              </a:rPr>
              <a:t>Attract-Repel</a:t>
            </a:r>
            <a:r>
              <a:rPr lang="en-US" altLang="zh-CN" sz="1100" dirty="0"/>
              <a:t>:  tool for word vector space specialization</a:t>
            </a:r>
          </a:p>
          <a:p>
            <a:pPr marL="230520" lvl="1" indent="0">
              <a:buNone/>
            </a:pPr>
            <a:r>
              <a:rPr lang="en-US" altLang="zh-CN" sz="1000" dirty="0"/>
              <a:t>https://github.com/nmrksic/attract-repel</a:t>
            </a:r>
          </a:p>
          <a:p>
            <a:r>
              <a:rPr lang="en-US" altLang="zh-CN" sz="1100" dirty="0">
                <a:solidFill>
                  <a:srgbClr val="FFC000"/>
                </a:solidFill>
              </a:rPr>
              <a:t>DSTC</a:t>
            </a:r>
            <a:r>
              <a:rPr lang="en-US" altLang="zh-CN" sz="1100" dirty="0"/>
              <a:t>: data and scripts from the latest campaigns</a:t>
            </a:r>
          </a:p>
          <a:p>
            <a:pPr marL="230520" lvl="1" indent="0">
              <a:buNone/>
            </a:pPr>
            <a:r>
              <a:rPr lang="en-US" altLang="zh-CN" sz="1000" dirty="0"/>
              <a:t>https://github.com/oplatek/sds-tracker</a:t>
            </a:r>
          </a:p>
          <a:p>
            <a:pPr marL="230520" lvl="1" indent="0">
              <a:buNone/>
            </a:pPr>
            <a:r>
              <a:rPr lang="en-US" altLang="zh-CN" sz="1000" dirty="0"/>
              <a:t>https://github.com/hkhpub/dstc4 </a:t>
            </a:r>
          </a:p>
          <a:p>
            <a:pPr marL="230520" lvl="1" indent="0">
              <a:buNone/>
            </a:pPr>
            <a:r>
              <a:rPr lang="en-US" altLang="zh-CN" sz="1000" dirty="0"/>
              <a:t>https://github.com/seokhwankim/dstc5 </a:t>
            </a:r>
          </a:p>
          <a:p>
            <a:pPr marL="230520" lvl="1" indent="0">
              <a:buNone/>
            </a:pPr>
            <a:r>
              <a:rPr lang="en-US" altLang="zh-CN" sz="1000" dirty="0"/>
              <a:t>https://github.com/perezjln/dstc6-goal-oriented-end-to-end</a:t>
            </a:r>
          </a:p>
          <a:p>
            <a:pPr marL="230520" lvl="1" indent="0">
              <a:buNone/>
            </a:pPr>
            <a:r>
              <a:rPr lang="en-US" altLang="zh-CN" sz="1000" dirty="0"/>
              <a:t>https://github.com/dialogtekgeek/DSTC6-End-to-End-Conversation-Modeling</a:t>
            </a:r>
          </a:p>
        </p:txBody>
      </p:sp>
      <p:sp>
        <p:nvSpPr>
          <p:cNvPr id="2" name="灯片编号占位符 1">
            <a:extLst>
              <a:ext uri="{FF2B5EF4-FFF2-40B4-BE49-F238E27FC236}">
                <a16:creationId xmlns:a16="http://schemas.microsoft.com/office/drawing/2014/main" id="{DD0C5C4B-79E8-4BEA-A5B5-721DC1C0D6DA}"/>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144</a:t>
            </a:fld>
            <a:r>
              <a:rPr lang="zh-CN" altLang="en-US" spc="-65"/>
              <a:t> </a:t>
            </a:r>
            <a:endParaRPr lang="en-US" altLang="zh-CN" spc="-2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The Two Paradigms</a:t>
            </a:r>
          </a:p>
        </p:txBody>
      </p:sp>
      <p:sp>
        <p:nvSpPr>
          <p:cNvPr id="2" name="内容占位符 1">
            <a:extLst>
              <a:ext uri="{FF2B5EF4-FFF2-40B4-BE49-F238E27FC236}">
                <a16:creationId xmlns:a16="http://schemas.microsoft.com/office/drawing/2014/main" id="{D28AE834-4F56-475E-952B-59A686E37C0E}"/>
              </a:ext>
            </a:extLst>
          </p:cNvPr>
          <p:cNvSpPr>
            <a:spLocks noGrp="1"/>
          </p:cNvSpPr>
          <p:nvPr>
            <p:ph idx="1"/>
          </p:nvPr>
        </p:nvSpPr>
        <p:spPr/>
        <p:txBody>
          <a:bodyPr>
            <a:normAutofit lnSpcReduction="10000"/>
          </a:bodyPr>
          <a:lstStyle/>
          <a:p>
            <a:pPr marL="181610" indent="-168910">
              <a:lnSpc>
                <a:spcPct val="100000"/>
              </a:lnSpc>
              <a:buClr>
                <a:srgbClr val="FFFFFF"/>
              </a:buClr>
              <a:buFont typeface="Arial"/>
              <a:buAutoNum type="arabicPeriod"/>
              <a:tabLst>
                <a:tab pos="182245" algn="l"/>
              </a:tabLst>
            </a:pPr>
            <a:r>
              <a:rPr lang="en-US" altLang="zh-CN" sz="1100" dirty="0">
                <a:solidFill>
                  <a:srgbClr val="FFFFFF"/>
                </a:solidFill>
                <a:latin typeface="Arial"/>
                <a:cs typeface="Arial"/>
              </a:rPr>
              <a:t>Task-Oriented Dialogue Systems</a:t>
            </a:r>
            <a:endParaRPr lang="en-US" altLang="zh-CN" sz="1100" dirty="0">
              <a:latin typeface="Arial"/>
              <a:cs typeface="Arial"/>
            </a:endParaRPr>
          </a:p>
          <a:p>
            <a:pPr marL="289560" lvl="1" indent="-177165">
              <a:lnSpc>
                <a:spcPct val="100000"/>
              </a:lnSpc>
              <a:spcBef>
                <a:spcPts val="835"/>
              </a:spcBef>
              <a:buClr>
                <a:srgbClr val="FFFFFF"/>
              </a:buClr>
              <a:buFont typeface="Arial Unicode MS"/>
              <a:buChar char="□"/>
              <a:tabLst>
                <a:tab pos="290195" algn="l"/>
              </a:tabLst>
            </a:pPr>
            <a:r>
              <a:rPr lang="en-US" altLang="zh-CN" dirty="0">
                <a:solidFill>
                  <a:srgbClr val="FFFFFF"/>
                </a:solidFill>
                <a:latin typeface="Arial"/>
                <a:cs typeface="Arial"/>
              </a:rPr>
              <a:t>Goal-oriented</a:t>
            </a:r>
            <a:endParaRPr lang="en-US" altLang="zh-CN" dirty="0">
              <a:latin typeface="Arial"/>
              <a:cs typeface="Arial"/>
            </a:endParaRPr>
          </a:p>
          <a:p>
            <a:pPr marL="289560" lvl="1" indent="-177165">
              <a:lnSpc>
                <a:spcPct val="100000"/>
              </a:lnSpc>
              <a:spcBef>
                <a:spcPts val="330"/>
              </a:spcBef>
              <a:buClr>
                <a:srgbClr val="FFFFFF"/>
              </a:buClr>
              <a:buFont typeface="Arial Unicode MS"/>
              <a:buChar char="□"/>
              <a:tabLst>
                <a:tab pos="290195" algn="l"/>
              </a:tabLst>
            </a:pPr>
            <a:r>
              <a:rPr lang="en-US" altLang="zh-CN" dirty="0">
                <a:solidFill>
                  <a:srgbClr val="FFFFFF"/>
                </a:solidFill>
                <a:latin typeface="Arial"/>
                <a:cs typeface="Arial"/>
              </a:rPr>
              <a:t>Require precise understanding, it is hard to collect data</a:t>
            </a:r>
            <a:endParaRPr lang="en-US" altLang="zh-CN" dirty="0">
              <a:latin typeface="Arial"/>
              <a:cs typeface="Arial"/>
            </a:endParaRPr>
          </a:p>
          <a:p>
            <a:pPr marL="289560" marR="637540" lvl="1" indent="-177165">
              <a:lnSpc>
                <a:spcPct val="102600"/>
              </a:lnSpc>
              <a:spcBef>
                <a:spcPts val="300"/>
              </a:spcBef>
              <a:buClr>
                <a:srgbClr val="FFFFFF"/>
              </a:buClr>
              <a:buFont typeface="Arial Unicode MS"/>
              <a:buChar char="□"/>
              <a:tabLst>
                <a:tab pos="290195" algn="l"/>
              </a:tabLst>
            </a:pPr>
            <a:r>
              <a:rPr lang="en-US" altLang="zh-CN" dirty="0">
                <a:solidFill>
                  <a:srgbClr val="FFFFFF"/>
                </a:solidFill>
                <a:latin typeface="Arial"/>
                <a:cs typeface="Arial"/>
              </a:rPr>
              <a:t>Modular, highly hand-crafted, restricted ability, but meaningful/useful systems</a:t>
            </a:r>
            <a:endParaRPr lang="en-US" altLang="zh-CN" dirty="0">
              <a:latin typeface="Arial"/>
              <a:cs typeface="Arial"/>
            </a:endParaRPr>
          </a:p>
          <a:p>
            <a:pPr lvl="1">
              <a:lnSpc>
                <a:spcPct val="100000"/>
              </a:lnSpc>
              <a:spcBef>
                <a:spcPts val="21"/>
              </a:spcBef>
              <a:buClr>
                <a:srgbClr val="FFFFFF"/>
              </a:buClr>
              <a:buFont typeface="Arial Unicode MS"/>
              <a:buChar char="□"/>
            </a:pPr>
            <a:endParaRPr lang="en-US" altLang="zh-CN" sz="1550" dirty="0">
              <a:latin typeface="Times New Roman"/>
              <a:cs typeface="Times New Roman"/>
            </a:endParaRPr>
          </a:p>
          <a:p>
            <a:pPr marL="181610" indent="-168910">
              <a:lnSpc>
                <a:spcPct val="100000"/>
              </a:lnSpc>
              <a:buClr>
                <a:srgbClr val="FFFFFF"/>
              </a:buClr>
              <a:buFont typeface="Arial"/>
              <a:buAutoNum type="arabicPeriod"/>
              <a:tabLst>
                <a:tab pos="182245" algn="l"/>
              </a:tabLst>
            </a:pPr>
            <a:r>
              <a:rPr lang="en-US" altLang="zh-CN" sz="1100" dirty="0">
                <a:solidFill>
                  <a:srgbClr val="FFFFFF"/>
                </a:solidFill>
                <a:latin typeface="Arial"/>
                <a:cs typeface="Arial"/>
              </a:rPr>
              <a:t>Chat-Based Conversational Agents</a:t>
            </a:r>
            <a:endParaRPr lang="en-US" altLang="zh-CN" sz="1100" dirty="0">
              <a:latin typeface="Arial"/>
              <a:cs typeface="Arial"/>
            </a:endParaRPr>
          </a:p>
          <a:p>
            <a:pPr marL="289560" lvl="1" indent="-177165">
              <a:lnSpc>
                <a:spcPct val="100000"/>
              </a:lnSpc>
              <a:spcBef>
                <a:spcPts val="835"/>
              </a:spcBef>
              <a:buClr>
                <a:srgbClr val="FFFFFF"/>
              </a:buClr>
              <a:buFont typeface="Arial Unicode MS"/>
              <a:buChar char="□"/>
              <a:tabLst>
                <a:tab pos="290195" algn="l"/>
              </a:tabLst>
            </a:pPr>
            <a:r>
              <a:rPr lang="en-US" altLang="zh-CN" dirty="0">
                <a:solidFill>
                  <a:srgbClr val="FFFFFF"/>
                </a:solidFill>
                <a:latin typeface="Arial"/>
                <a:cs typeface="Arial"/>
              </a:rPr>
              <a:t>Chit-chat (no goal)</a:t>
            </a:r>
            <a:endParaRPr lang="en-US" altLang="zh-CN" dirty="0">
              <a:latin typeface="Arial"/>
              <a:cs typeface="Arial"/>
            </a:endParaRPr>
          </a:p>
          <a:p>
            <a:pPr marL="289560" lvl="1" indent="-177165">
              <a:lnSpc>
                <a:spcPct val="100000"/>
              </a:lnSpc>
              <a:spcBef>
                <a:spcPts val="330"/>
              </a:spcBef>
              <a:buClr>
                <a:srgbClr val="FFFFFF"/>
              </a:buClr>
              <a:buFont typeface="Arial Unicode MS"/>
              <a:buChar char="□"/>
              <a:tabLst>
                <a:tab pos="290195" algn="l"/>
              </a:tabLst>
            </a:pPr>
            <a:r>
              <a:rPr lang="en-US" altLang="zh-CN" dirty="0">
                <a:solidFill>
                  <a:srgbClr val="FFFFFF"/>
                </a:solidFill>
                <a:latin typeface="Arial"/>
                <a:cs typeface="Arial"/>
              </a:rPr>
              <a:t>Large amounts of data (but probably not helpful so much)</a:t>
            </a:r>
            <a:endParaRPr lang="en-US" altLang="zh-CN" dirty="0">
              <a:latin typeface="Arial"/>
              <a:cs typeface="Arial"/>
            </a:endParaRPr>
          </a:p>
          <a:p>
            <a:pPr marL="289560" marR="5080" lvl="1" indent="-177165">
              <a:lnSpc>
                <a:spcPct val="102600"/>
              </a:lnSpc>
              <a:spcBef>
                <a:spcPts val="300"/>
              </a:spcBef>
              <a:buClr>
                <a:srgbClr val="FFFFFF"/>
              </a:buClr>
              <a:buFont typeface="Arial Unicode MS"/>
              <a:buChar char="□"/>
              <a:tabLst>
                <a:tab pos="290195" algn="l"/>
              </a:tabLst>
            </a:pPr>
            <a:r>
              <a:rPr lang="en-US" altLang="zh-CN" dirty="0">
                <a:solidFill>
                  <a:srgbClr val="FFFFFF"/>
                </a:solidFill>
                <a:latin typeface="Arial"/>
                <a:cs typeface="Arial"/>
              </a:rPr>
              <a:t>End-to-end, highly data-driven, but meaningless/inappropriate responses, unreliable systems</a:t>
            </a:r>
            <a:endParaRPr lang="en-US" altLang="zh-CN" dirty="0">
              <a:latin typeface="Arial"/>
              <a:cs typeface="Arial"/>
            </a:endParaRPr>
          </a:p>
          <a:p>
            <a:endParaRPr lang="zh-CN" altLang="en-US" dirty="0"/>
          </a:p>
        </p:txBody>
      </p:sp>
      <p:sp>
        <p:nvSpPr>
          <p:cNvPr id="3" name="灯片编号占位符 2">
            <a:extLst>
              <a:ext uri="{FF2B5EF4-FFF2-40B4-BE49-F238E27FC236}">
                <a16:creationId xmlns:a16="http://schemas.microsoft.com/office/drawing/2014/main" id="{4DD27AF1-5F15-424F-BEE8-911D8D132676}"/>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15</a:t>
            </a:fld>
            <a:r>
              <a:rPr lang="zh-CN" altLang="en-US" spc="-65"/>
              <a:t> </a:t>
            </a:r>
            <a:endParaRPr lang="en-US" altLang="zh-CN" spc="-2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marR="5080" indent="-1363345" algn="ctr">
              <a:lnSpc>
                <a:spcPct val="106700"/>
              </a:lnSpc>
            </a:pPr>
            <a:r>
              <a:rPr spc="0" dirty="0"/>
              <a:t>Dialogue as a Partially Observable Markov Decision Process (POMDP)</a:t>
            </a:r>
          </a:p>
        </p:txBody>
      </p:sp>
      <p:sp>
        <p:nvSpPr>
          <p:cNvPr id="14" name="object 11">
            <a:extLst>
              <a:ext uri="{FF2B5EF4-FFF2-40B4-BE49-F238E27FC236}">
                <a16:creationId xmlns:a16="http://schemas.microsoft.com/office/drawing/2014/main" id="{F434E89A-E210-4856-84FA-60BFA87FD07B}"/>
              </a:ext>
            </a:extLst>
          </p:cNvPr>
          <p:cNvSpPr txBox="1">
            <a:spLocks noGrp="1"/>
          </p:cNvSpPr>
          <p:nvPr>
            <p:ph idx="1"/>
          </p:nvPr>
        </p:nvSpPr>
        <p:spPr>
          <a:xfrm>
            <a:off x="317500" y="587375"/>
            <a:ext cx="3975100" cy="2723823"/>
          </a:xfrm>
          <a:prstGeom prst="rect">
            <a:avLst/>
          </a:prstGeom>
        </p:spPr>
        <p:txBody>
          <a:bodyPr vert="horz" wrap="square" lIns="0" tIns="0" rIns="0" bIns="0" rtlCol="0">
            <a:spAutoFit/>
          </a:bodyPr>
          <a:lstStyle/>
          <a:p>
            <a:pPr marL="12700">
              <a:lnSpc>
                <a:spcPct val="100000"/>
              </a:lnSpc>
            </a:pPr>
            <a:endParaRPr lang="en-US" altLang="zh-CN" sz="1100" dirty="0">
              <a:solidFill>
                <a:srgbClr val="52BCEB"/>
              </a:solidFill>
              <a:latin typeface="Arial"/>
              <a:cs typeface="Arial"/>
            </a:endParaRPr>
          </a:p>
          <a:p>
            <a:pPr marL="12700">
              <a:lnSpc>
                <a:spcPct val="100000"/>
              </a:lnSpc>
            </a:pPr>
            <a:r>
              <a:rPr sz="1100" dirty="0">
                <a:solidFill>
                  <a:srgbClr val="52BCEB"/>
                </a:solidFill>
                <a:latin typeface="Arial"/>
                <a:cs typeface="Arial"/>
              </a:rPr>
              <a:t>[Williams and Young, 2007; Young, 2010; Young et al., 2013]</a:t>
            </a:r>
            <a:endParaRPr sz="1100" dirty="0">
              <a:latin typeface="Arial"/>
              <a:cs typeface="Arial"/>
            </a:endParaRPr>
          </a:p>
          <a:p>
            <a:pPr>
              <a:lnSpc>
                <a:spcPct val="100000"/>
              </a:lnSpc>
              <a:spcBef>
                <a:spcPts val="21"/>
              </a:spcBef>
            </a:pPr>
            <a:endParaRPr sz="900" dirty="0">
              <a:latin typeface="Times New Roman"/>
              <a:cs typeface="Times New Roman"/>
            </a:endParaRPr>
          </a:p>
          <a:p>
            <a:pPr marL="12700">
              <a:lnSpc>
                <a:spcPct val="100000"/>
              </a:lnSpc>
            </a:pPr>
            <a:r>
              <a:rPr sz="1100" b="1" dirty="0">
                <a:solidFill>
                  <a:srgbClr val="FFFFFF"/>
                </a:solidFill>
                <a:latin typeface="Arial" panose="020B0604020202020204" pitchFamily="34" charset="0"/>
                <a:cs typeface="Arial" panose="020B0604020202020204" pitchFamily="34" charset="0"/>
              </a:rPr>
              <a:t>Data</a:t>
            </a:r>
            <a:endParaRPr sz="1100" dirty="0">
              <a:latin typeface="Arial" panose="020B0604020202020204" pitchFamily="34" charset="0"/>
              <a:cs typeface="Arial" panose="020B0604020202020204" pitchFamily="34" charset="0"/>
            </a:endParaRPr>
          </a:p>
          <a:p>
            <a:pPr marL="289560" indent="-177165">
              <a:lnSpc>
                <a:spcPct val="100000"/>
              </a:lnSpc>
              <a:buClr>
                <a:srgbClr val="FFFFFF"/>
              </a:buClr>
              <a:buFont typeface="Arial Unicode MS"/>
              <a:buChar char="□"/>
              <a:tabLst>
                <a:tab pos="290195" algn="l"/>
              </a:tabLst>
            </a:pPr>
            <a:r>
              <a:rPr sz="1100" dirty="0">
                <a:solidFill>
                  <a:srgbClr val="FFFFFF"/>
                </a:solidFill>
                <a:latin typeface="Arial"/>
                <a:cs typeface="Arial"/>
              </a:rPr>
              <a:t>Noisy observations</a:t>
            </a:r>
            <a:endParaRPr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sz="1100" dirty="0">
                <a:solidFill>
                  <a:srgbClr val="FFFFFF"/>
                </a:solidFill>
                <a:latin typeface="Arial"/>
                <a:cs typeface="Arial"/>
              </a:rPr>
              <a:t>Propagating uncertainty and modelling the </a:t>
            </a:r>
            <a:r>
              <a:rPr sz="1100" i="1" dirty="0">
                <a:solidFill>
                  <a:srgbClr val="FFFFFF"/>
                </a:solidFill>
                <a:latin typeface="Trebuchet MS"/>
                <a:cs typeface="Trebuchet MS"/>
              </a:rPr>
              <a:t>belief state</a:t>
            </a:r>
            <a:endParaRPr sz="1100" dirty="0">
              <a:latin typeface="Trebuchet MS"/>
              <a:cs typeface="Trebuchet MS"/>
            </a:endParaRPr>
          </a:p>
          <a:p>
            <a:pPr>
              <a:lnSpc>
                <a:spcPct val="100000"/>
              </a:lnSpc>
              <a:buClr>
                <a:srgbClr val="FFFFFF"/>
              </a:buClr>
              <a:buFont typeface="Arial Unicode MS"/>
              <a:buChar char="□"/>
            </a:pPr>
            <a:endParaRPr sz="1200" dirty="0">
              <a:latin typeface="Times New Roman"/>
              <a:cs typeface="Times New Roman"/>
            </a:endParaRPr>
          </a:p>
          <a:p>
            <a:pPr marL="12700">
              <a:lnSpc>
                <a:spcPct val="100000"/>
              </a:lnSpc>
              <a:spcBef>
                <a:spcPts val="760"/>
              </a:spcBef>
            </a:pPr>
            <a:r>
              <a:rPr sz="1100" b="1" dirty="0">
                <a:solidFill>
                  <a:srgbClr val="FFFFFF"/>
                </a:solidFill>
                <a:latin typeface="Arial" panose="020B0604020202020204" pitchFamily="34" charset="0"/>
                <a:cs typeface="Arial" panose="020B0604020202020204" pitchFamily="34" charset="0"/>
              </a:rPr>
              <a:t>Model</a:t>
            </a:r>
            <a:endParaRPr sz="1100" dirty="0">
              <a:latin typeface="Arial" panose="020B0604020202020204" pitchFamily="34" charset="0"/>
              <a:cs typeface="Arial" panose="020B0604020202020204" pitchFamily="34" charset="0"/>
            </a:endParaRPr>
          </a:p>
          <a:p>
            <a:pPr marL="289560" indent="-177165">
              <a:lnSpc>
                <a:spcPct val="100000"/>
              </a:lnSpc>
              <a:buClr>
                <a:srgbClr val="FFFFFF"/>
              </a:buClr>
              <a:buFont typeface="Arial Unicode MS"/>
              <a:buChar char="□"/>
              <a:tabLst>
                <a:tab pos="290195" algn="l"/>
              </a:tabLst>
            </a:pPr>
            <a:r>
              <a:rPr sz="1100" dirty="0">
                <a:solidFill>
                  <a:srgbClr val="FFFFFF"/>
                </a:solidFill>
                <a:latin typeface="Arial"/>
                <a:cs typeface="Arial"/>
              </a:rPr>
              <a:t>Partially observable Markov decision process</a:t>
            </a:r>
            <a:endParaRPr sz="1100" dirty="0">
              <a:latin typeface="Arial"/>
              <a:cs typeface="Arial"/>
            </a:endParaRPr>
          </a:p>
          <a:p>
            <a:pPr>
              <a:lnSpc>
                <a:spcPct val="100000"/>
              </a:lnSpc>
              <a:buClr>
                <a:srgbClr val="FFFFFF"/>
              </a:buClr>
              <a:buFont typeface="Arial Unicode MS"/>
              <a:buChar char="□"/>
            </a:pPr>
            <a:endParaRPr sz="1200" dirty="0">
              <a:latin typeface="Times New Roman"/>
              <a:cs typeface="Times New Roman"/>
            </a:endParaRPr>
          </a:p>
          <a:p>
            <a:pPr marL="12700">
              <a:lnSpc>
                <a:spcPct val="100000"/>
              </a:lnSpc>
              <a:spcBef>
                <a:spcPts val="760"/>
              </a:spcBef>
            </a:pPr>
            <a:r>
              <a:rPr sz="1100" b="1" dirty="0">
                <a:solidFill>
                  <a:srgbClr val="FFFFFF"/>
                </a:solidFill>
                <a:latin typeface="Arial" panose="020B0604020202020204" pitchFamily="34" charset="0"/>
                <a:cs typeface="Arial" panose="020B0604020202020204" pitchFamily="34" charset="0"/>
              </a:rPr>
              <a:t>Predictions</a:t>
            </a:r>
            <a:endParaRPr sz="1100" dirty="0">
              <a:latin typeface="Arial" panose="020B0604020202020204" pitchFamily="34" charset="0"/>
              <a:cs typeface="Arial" panose="020B0604020202020204" pitchFamily="34" charset="0"/>
            </a:endParaRPr>
          </a:p>
          <a:p>
            <a:pPr marL="289560" indent="-177165">
              <a:lnSpc>
                <a:spcPct val="100000"/>
              </a:lnSpc>
              <a:buClr>
                <a:srgbClr val="FFFFFF"/>
              </a:buClr>
              <a:buFont typeface="Arial Unicode MS"/>
              <a:buChar char="□"/>
              <a:tabLst>
                <a:tab pos="290195" algn="l"/>
              </a:tabLst>
            </a:pPr>
            <a:r>
              <a:rPr sz="1100" dirty="0">
                <a:solidFill>
                  <a:srgbClr val="FFFFFF"/>
                </a:solidFill>
                <a:latin typeface="Arial"/>
                <a:cs typeface="Arial"/>
              </a:rPr>
              <a:t>Optimal system actions in noisy environments</a:t>
            </a:r>
            <a:endParaRPr sz="1100" dirty="0">
              <a:latin typeface="Arial"/>
              <a:cs typeface="Arial"/>
            </a:endParaRPr>
          </a:p>
        </p:txBody>
      </p:sp>
      <p:sp>
        <p:nvSpPr>
          <p:cNvPr id="3" name="灯片编号占位符 2">
            <a:extLst>
              <a:ext uri="{FF2B5EF4-FFF2-40B4-BE49-F238E27FC236}">
                <a16:creationId xmlns:a16="http://schemas.microsoft.com/office/drawing/2014/main" id="{54ED4A6A-BCCD-4EE2-8855-1063971752BA}"/>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16</a:t>
            </a:fld>
            <a:r>
              <a:rPr lang="zh-CN" altLang="en-US" spc="-65"/>
              <a:t> </a:t>
            </a:r>
            <a:endParaRPr lang="en-US" altLang="zh-CN" spc="-20" dirty="0"/>
          </a:p>
        </p:txBody>
      </p:sp>
    </p:spTree>
    <p:extLst>
      <p:ext uri="{BB962C8B-B14F-4D97-AF65-F5344CB8AC3E}">
        <p14:creationId xmlns:p14="http://schemas.microsoft.com/office/powerpoint/2010/main" val="34482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Task-Oriented Dialogue Systems</a:t>
            </a:r>
          </a:p>
        </p:txBody>
      </p:sp>
      <p:sp>
        <p:nvSpPr>
          <p:cNvPr id="6" name="object 6"/>
          <p:cNvSpPr/>
          <p:nvPr/>
        </p:nvSpPr>
        <p:spPr>
          <a:xfrm>
            <a:off x="359994" y="970243"/>
            <a:ext cx="4004707" cy="1962466"/>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573893BE-BC80-47AC-99C2-79267A3BA33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17</a:t>
            </a:fld>
            <a:r>
              <a:rPr lang="zh-CN" altLang="en-US" spc="-65"/>
              <a:t> </a:t>
            </a:r>
            <a:endParaRPr lang="en-US" altLang="zh-CN" spc="-2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Task-Oriented Dialogue Systems</a:t>
            </a:r>
          </a:p>
        </p:txBody>
      </p:sp>
      <p:sp>
        <p:nvSpPr>
          <p:cNvPr id="6" name="object 6"/>
          <p:cNvSpPr/>
          <p:nvPr/>
        </p:nvSpPr>
        <p:spPr>
          <a:xfrm>
            <a:off x="359994" y="968895"/>
            <a:ext cx="4004500" cy="1965845"/>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9A9ACA04-0BB4-4AB0-9242-D7D1947DF4DD}"/>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18</a:t>
            </a:fld>
            <a:r>
              <a:rPr lang="zh-CN" altLang="en-US" spc="-65"/>
              <a:t> </a:t>
            </a:r>
            <a:endParaRPr lang="en-US" altLang="zh-CN" spc="-2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Task-Oriented Dialogue Systems</a:t>
            </a:r>
          </a:p>
        </p:txBody>
      </p:sp>
      <p:sp>
        <p:nvSpPr>
          <p:cNvPr id="6" name="object 6"/>
          <p:cNvSpPr/>
          <p:nvPr/>
        </p:nvSpPr>
        <p:spPr>
          <a:xfrm>
            <a:off x="359994" y="1039318"/>
            <a:ext cx="4004679" cy="1789873"/>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73F8C095-D27B-4979-A37F-BC7311BE7EC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19</a:t>
            </a:fld>
            <a:r>
              <a:rPr lang="zh-CN" altLang="en-US" spc="-65"/>
              <a:t> </a:t>
            </a:r>
            <a:endParaRPr lang="en-US" altLang="zh-CN" spc="-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16945" y="209215"/>
            <a:ext cx="3976211" cy="276999"/>
          </a:xfrm>
          <a:prstGeom prst="rect">
            <a:avLst/>
          </a:prstGeom>
        </p:spPr>
        <p:txBody>
          <a:bodyPr vert="horz" wrap="square" lIns="0" tIns="0" rIns="0" bIns="0" rtlCol="0">
            <a:spAutoFit/>
          </a:bodyPr>
          <a:lstStyle/>
          <a:p>
            <a:pPr marL="0" algn="ctr">
              <a:lnSpc>
                <a:spcPct val="100000"/>
              </a:lnSpc>
            </a:pPr>
            <a:r>
              <a:rPr spc="0" dirty="0"/>
              <a:t>Goals</a:t>
            </a:r>
          </a:p>
        </p:txBody>
      </p:sp>
      <p:sp>
        <p:nvSpPr>
          <p:cNvPr id="18" name="object 18"/>
          <p:cNvSpPr txBox="1">
            <a:spLocks noGrp="1"/>
          </p:cNvSpPr>
          <p:nvPr>
            <p:ph idx="1"/>
          </p:nvPr>
        </p:nvSpPr>
        <p:spPr>
          <a:xfrm>
            <a:off x="316945" y="587375"/>
            <a:ext cx="4197905" cy="2159566"/>
          </a:xfrm>
          <a:prstGeom prst="rect">
            <a:avLst/>
          </a:prstGeom>
        </p:spPr>
        <p:txBody>
          <a:bodyPr vert="horz" wrap="square" lIns="0" tIns="0" rIns="0" bIns="0" rtlCol="0">
            <a:spAutoFit/>
          </a:bodyPr>
          <a:lstStyle/>
          <a:p>
            <a:pPr marL="12700">
              <a:lnSpc>
                <a:spcPct val="100000"/>
              </a:lnSpc>
            </a:pPr>
            <a:r>
              <a:rPr spc="0" dirty="0">
                <a:latin typeface="Arial"/>
                <a:cs typeface="Arial"/>
              </a:rPr>
              <a:t>Give an </a:t>
            </a:r>
            <a:r>
              <a:rPr spc="0" dirty="0">
                <a:solidFill>
                  <a:srgbClr val="FFC000"/>
                </a:solidFill>
                <a:latin typeface="Arial"/>
                <a:cs typeface="Arial"/>
              </a:rPr>
              <a:t>overview of recent research trends </a:t>
            </a:r>
            <a:r>
              <a:rPr spc="0" dirty="0">
                <a:latin typeface="Arial"/>
                <a:cs typeface="Arial"/>
              </a:rPr>
              <a:t>in deep learning for conversational AI</a:t>
            </a:r>
          </a:p>
          <a:p>
            <a:pPr marL="12700" marR="162560">
              <a:lnSpc>
                <a:spcPct val="100000"/>
              </a:lnSpc>
              <a:spcBef>
                <a:spcPts val="15"/>
              </a:spcBef>
            </a:pPr>
            <a:endParaRPr lang="en-US" altLang="zh-CN" spc="0" dirty="0">
              <a:latin typeface="Arial"/>
              <a:cs typeface="Arial"/>
            </a:endParaRPr>
          </a:p>
          <a:p>
            <a:pPr marL="12700" marR="162560">
              <a:lnSpc>
                <a:spcPct val="100000"/>
              </a:lnSpc>
              <a:spcBef>
                <a:spcPts val="15"/>
              </a:spcBef>
            </a:pPr>
            <a:r>
              <a:rPr spc="0" dirty="0">
                <a:latin typeface="Arial"/>
                <a:cs typeface="Arial"/>
              </a:rPr>
              <a:t>Provide a detailed overview of (importance of) </a:t>
            </a:r>
            <a:r>
              <a:rPr spc="0" dirty="0">
                <a:solidFill>
                  <a:srgbClr val="FFC000"/>
                </a:solidFill>
                <a:latin typeface="Arial"/>
                <a:cs typeface="Arial"/>
              </a:rPr>
              <a:t>task-based dialogue systems</a:t>
            </a:r>
            <a:r>
              <a:rPr spc="0" dirty="0">
                <a:latin typeface="Arial"/>
                <a:cs typeface="Arial"/>
              </a:rPr>
              <a:t> Analyse most promising research avenues and stress their current limitations Discuss the importance of data requirements vs.  algorithm choices</a:t>
            </a:r>
          </a:p>
          <a:p>
            <a:pPr marL="12700" marR="356235">
              <a:lnSpc>
                <a:spcPct val="100000"/>
              </a:lnSpc>
            </a:pPr>
            <a:endParaRPr lang="en-US" altLang="zh-CN" spc="0" dirty="0">
              <a:latin typeface="Arial"/>
              <a:cs typeface="Arial"/>
            </a:endParaRPr>
          </a:p>
          <a:p>
            <a:pPr marL="12700" marR="356235">
              <a:lnSpc>
                <a:spcPct val="100000"/>
              </a:lnSpc>
            </a:pPr>
            <a:r>
              <a:rPr spc="0" dirty="0">
                <a:latin typeface="Arial"/>
                <a:cs typeface="Arial"/>
              </a:rPr>
              <a:t>Present an industry-based perspective on current deep conversational AI Detect current “make it or break it” </a:t>
            </a:r>
            <a:r>
              <a:rPr spc="0" dirty="0">
                <a:solidFill>
                  <a:srgbClr val="FFC000"/>
                </a:solidFill>
                <a:latin typeface="Arial"/>
                <a:cs typeface="Arial"/>
              </a:rPr>
              <a:t>challenges in conversational AI</a:t>
            </a:r>
          </a:p>
        </p:txBody>
      </p:sp>
      <p:sp>
        <p:nvSpPr>
          <p:cNvPr id="2" name="灯片编号占位符 1">
            <a:extLst>
              <a:ext uri="{FF2B5EF4-FFF2-40B4-BE49-F238E27FC236}">
                <a16:creationId xmlns:a16="http://schemas.microsoft.com/office/drawing/2014/main" id="{FCA47E58-2AD3-44BE-9F31-0001BA2CABBF}"/>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2</a:t>
            </a:fld>
            <a:r>
              <a:rPr lang="zh-CN" altLang="en-US" spc="-65"/>
              <a:t> </a:t>
            </a:r>
            <a:endParaRPr lang="en-US" altLang="zh-CN" spc="-20" dirty="0"/>
          </a:p>
        </p:txBody>
      </p:sp>
    </p:spTree>
    <p:extLst>
      <p:ext uri="{BB962C8B-B14F-4D97-AF65-F5344CB8AC3E}">
        <p14:creationId xmlns:p14="http://schemas.microsoft.com/office/powerpoint/2010/main" val="82837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Natural Language Understanding</a:t>
            </a:r>
            <a:endParaRPr lang="zh-CN" altLang="en-US" dirty="0"/>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2"/>
          </p:nvPr>
        </p:nvSpPr>
        <p:spPr/>
        <p:txBody>
          <a:bodyPr/>
          <a:lstStyle/>
          <a:p>
            <a:pPr marL="106045">
              <a:lnSpc>
                <a:spcPct val="100000"/>
              </a:lnSpc>
            </a:pPr>
            <a:fld id="{81D60167-4931-47E6-BA6A-407CBD079E47}" type="slidenum">
              <a:rPr lang="en-US" altLang="zh-CN" spc="-20" smtClean="0"/>
              <a:t>20</a:t>
            </a:fld>
            <a:r>
              <a:rPr lang="zh-CN" altLang="en-US" spc="-65"/>
              <a:t> </a:t>
            </a:r>
            <a:endParaRPr lang="en-US" altLang="zh-CN" spc="-20" dirty="0"/>
          </a:p>
        </p:txBody>
      </p:sp>
    </p:spTree>
    <p:extLst>
      <p:ext uri="{BB962C8B-B14F-4D97-AF65-F5344CB8AC3E}">
        <p14:creationId xmlns:p14="http://schemas.microsoft.com/office/powerpoint/2010/main" val="3082085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Natural Language Understanding</a:t>
            </a:r>
          </a:p>
        </p:txBody>
      </p:sp>
      <p:sp>
        <p:nvSpPr>
          <p:cNvPr id="6" name="object 6"/>
          <p:cNvSpPr/>
          <p:nvPr/>
        </p:nvSpPr>
        <p:spPr>
          <a:xfrm>
            <a:off x="359994" y="1079634"/>
            <a:ext cx="4004426" cy="2000890"/>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F55B5F34-5900-4C48-A659-675CE093768E}"/>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21</a:t>
            </a:fld>
            <a:r>
              <a:rPr lang="zh-CN" altLang="en-US" spc="-65"/>
              <a:t> </a:t>
            </a:r>
            <a:endParaRPr lang="en-US" altLang="zh-CN" spc="-2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Language Understanding</a:t>
            </a:r>
          </a:p>
        </p:txBody>
      </p:sp>
      <p:sp>
        <p:nvSpPr>
          <p:cNvPr id="6" name="object 6"/>
          <p:cNvSpPr/>
          <p:nvPr/>
        </p:nvSpPr>
        <p:spPr>
          <a:xfrm>
            <a:off x="651586" y="508430"/>
            <a:ext cx="3304794" cy="2947569"/>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2AFBF9A9-3BB5-4A95-911D-9FD23A758B27}"/>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22</a:t>
            </a:fld>
            <a:r>
              <a:rPr lang="zh-CN" altLang="en-US" spc="-65"/>
              <a:t> </a:t>
            </a:r>
            <a:endParaRPr lang="en-US" altLang="zh-CN" spc="-2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Spoken Language Understanding</a:t>
            </a:r>
          </a:p>
        </p:txBody>
      </p:sp>
      <p:sp>
        <p:nvSpPr>
          <p:cNvPr id="2" name="内容占位符 1">
            <a:extLst>
              <a:ext uri="{FF2B5EF4-FFF2-40B4-BE49-F238E27FC236}">
                <a16:creationId xmlns:a16="http://schemas.microsoft.com/office/drawing/2014/main" id="{80098D7F-91EB-46C7-9A4D-B52103B1E1B1}"/>
              </a:ext>
            </a:extLst>
          </p:cNvPr>
          <p:cNvSpPr>
            <a:spLocks noGrp="1"/>
          </p:cNvSpPr>
          <p:nvPr>
            <p:ph idx="1"/>
          </p:nvPr>
        </p:nvSpPr>
        <p:spPr/>
        <p:txBody>
          <a:bodyPr/>
          <a:lstStyle/>
          <a:p>
            <a:r>
              <a:rPr lang="en-US" altLang="zh-CN" dirty="0">
                <a:solidFill>
                  <a:srgbClr val="FFFFFF"/>
                </a:solidFill>
                <a:latin typeface="Arial"/>
                <a:cs typeface="Arial"/>
              </a:rPr>
              <a:t>Three main components in the pipelined fashion</a:t>
            </a:r>
            <a:endParaRPr lang="en-US" altLang="zh-CN" dirty="0">
              <a:latin typeface="Arial"/>
              <a:cs typeface="Arial"/>
            </a:endParaRPr>
          </a:p>
          <a:p>
            <a:endParaRPr lang="zh-CN" altLang="en-US" dirty="0"/>
          </a:p>
        </p:txBody>
      </p:sp>
      <p:sp>
        <p:nvSpPr>
          <p:cNvPr id="6" name="object 6"/>
          <p:cNvSpPr/>
          <p:nvPr/>
        </p:nvSpPr>
        <p:spPr>
          <a:xfrm>
            <a:off x="653936" y="1466444"/>
            <a:ext cx="970280" cy="488315"/>
          </a:xfrm>
          <a:custGeom>
            <a:avLst/>
            <a:gdLst/>
            <a:ahLst/>
            <a:cxnLst/>
            <a:rect l="l" t="t" r="r" b="b"/>
            <a:pathLst>
              <a:path w="970280" h="488314">
                <a:moveTo>
                  <a:pt x="95432" y="487842"/>
                </a:moveTo>
                <a:lnTo>
                  <a:pt x="53848" y="478390"/>
                </a:lnTo>
                <a:lnTo>
                  <a:pt x="21543" y="452940"/>
                </a:lnTo>
                <a:lnTo>
                  <a:pt x="2876" y="415849"/>
                </a:lnTo>
                <a:lnTo>
                  <a:pt x="0" y="95432"/>
                </a:lnTo>
                <a:lnTo>
                  <a:pt x="1103" y="80809"/>
                </a:lnTo>
                <a:lnTo>
                  <a:pt x="16372" y="41835"/>
                </a:lnTo>
                <a:lnTo>
                  <a:pt x="46186" y="13592"/>
                </a:lnTo>
                <a:lnTo>
                  <a:pt x="86190" y="437"/>
                </a:lnTo>
                <a:lnTo>
                  <a:pt x="95432" y="0"/>
                </a:lnTo>
                <a:lnTo>
                  <a:pt x="874387" y="0"/>
                </a:lnTo>
                <a:lnTo>
                  <a:pt x="915967" y="9452"/>
                </a:lnTo>
                <a:lnTo>
                  <a:pt x="948269" y="34903"/>
                </a:lnTo>
                <a:lnTo>
                  <a:pt x="966936" y="71996"/>
                </a:lnTo>
                <a:lnTo>
                  <a:pt x="969813" y="392416"/>
                </a:lnTo>
                <a:lnTo>
                  <a:pt x="968709" y="407038"/>
                </a:lnTo>
                <a:lnTo>
                  <a:pt x="953439" y="446011"/>
                </a:lnTo>
                <a:lnTo>
                  <a:pt x="923622" y="474253"/>
                </a:lnTo>
                <a:lnTo>
                  <a:pt x="883618" y="487405"/>
                </a:lnTo>
                <a:lnTo>
                  <a:pt x="95432" y="487842"/>
                </a:lnTo>
                <a:close/>
              </a:path>
            </a:pathLst>
          </a:custGeom>
          <a:solidFill>
            <a:srgbClr val="8D8D8D"/>
          </a:solidFill>
        </p:spPr>
        <p:txBody>
          <a:bodyPr wrap="square" lIns="0" tIns="0" rIns="0" bIns="0" rtlCol="0"/>
          <a:lstStyle/>
          <a:p>
            <a:endParaRPr/>
          </a:p>
        </p:txBody>
      </p:sp>
      <p:sp>
        <p:nvSpPr>
          <p:cNvPr id="7" name="object 7"/>
          <p:cNvSpPr/>
          <p:nvPr/>
        </p:nvSpPr>
        <p:spPr>
          <a:xfrm>
            <a:off x="653936" y="1466444"/>
            <a:ext cx="970280" cy="488315"/>
          </a:xfrm>
          <a:custGeom>
            <a:avLst/>
            <a:gdLst/>
            <a:ahLst/>
            <a:cxnLst/>
            <a:rect l="l" t="t" r="r" b="b"/>
            <a:pathLst>
              <a:path w="970280" h="488314">
                <a:moveTo>
                  <a:pt x="95432" y="0"/>
                </a:moveTo>
                <a:lnTo>
                  <a:pt x="874387" y="0"/>
                </a:lnTo>
                <a:lnTo>
                  <a:pt x="889009" y="1104"/>
                </a:lnTo>
                <a:lnTo>
                  <a:pt x="927980" y="16373"/>
                </a:lnTo>
                <a:lnTo>
                  <a:pt x="956222" y="46189"/>
                </a:lnTo>
                <a:lnTo>
                  <a:pt x="969375" y="86195"/>
                </a:lnTo>
                <a:lnTo>
                  <a:pt x="969813" y="392416"/>
                </a:lnTo>
                <a:lnTo>
                  <a:pt x="968709" y="407038"/>
                </a:lnTo>
                <a:lnTo>
                  <a:pt x="953439" y="446011"/>
                </a:lnTo>
                <a:lnTo>
                  <a:pt x="923622" y="474253"/>
                </a:lnTo>
                <a:lnTo>
                  <a:pt x="883618" y="487405"/>
                </a:lnTo>
                <a:lnTo>
                  <a:pt x="95432" y="487842"/>
                </a:lnTo>
                <a:lnTo>
                  <a:pt x="80809" y="486738"/>
                </a:lnTo>
                <a:lnTo>
                  <a:pt x="41834" y="471469"/>
                </a:lnTo>
                <a:lnTo>
                  <a:pt x="13591" y="441655"/>
                </a:lnTo>
                <a:lnTo>
                  <a:pt x="437" y="401652"/>
                </a:lnTo>
                <a:lnTo>
                  <a:pt x="0" y="95432"/>
                </a:lnTo>
                <a:lnTo>
                  <a:pt x="1103" y="80809"/>
                </a:lnTo>
                <a:lnTo>
                  <a:pt x="16372" y="41835"/>
                </a:lnTo>
                <a:lnTo>
                  <a:pt x="46186" y="13592"/>
                </a:lnTo>
                <a:lnTo>
                  <a:pt x="86190" y="437"/>
                </a:lnTo>
                <a:lnTo>
                  <a:pt x="95432" y="0"/>
                </a:lnTo>
                <a:close/>
              </a:path>
            </a:pathLst>
          </a:custGeom>
          <a:ln w="4722">
            <a:solidFill>
              <a:srgbClr val="8D8D8D"/>
            </a:solidFill>
          </a:ln>
        </p:spPr>
        <p:txBody>
          <a:bodyPr wrap="square" lIns="0" tIns="0" rIns="0" bIns="0" rtlCol="0"/>
          <a:lstStyle/>
          <a:p>
            <a:endParaRPr/>
          </a:p>
        </p:txBody>
      </p:sp>
      <p:sp>
        <p:nvSpPr>
          <p:cNvPr id="8" name="object 8"/>
          <p:cNvSpPr txBox="1"/>
          <p:nvPr/>
        </p:nvSpPr>
        <p:spPr>
          <a:xfrm>
            <a:off x="765192" y="1548463"/>
            <a:ext cx="774700" cy="311785"/>
          </a:xfrm>
          <a:prstGeom prst="rect">
            <a:avLst/>
          </a:prstGeom>
        </p:spPr>
        <p:txBody>
          <a:bodyPr vert="horz" wrap="square" lIns="0" tIns="0" rIns="0" bIns="0" rtlCol="0">
            <a:spAutoFit/>
          </a:bodyPr>
          <a:lstStyle/>
          <a:p>
            <a:pPr marL="12700" marR="5080">
              <a:lnSpc>
                <a:spcPct val="104299"/>
              </a:lnSpc>
            </a:pPr>
            <a:r>
              <a:rPr sz="1000" dirty="0">
                <a:solidFill>
                  <a:srgbClr val="FFFFFF"/>
                </a:solidFill>
                <a:latin typeface="Arial Unicode MS"/>
                <a:cs typeface="Arial Unicode MS"/>
              </a:rPr>
              <a:t>1. Domain Classification</a:t>
            </a:r>
            <a:endParaRPr sz="1000">
              <a:latin typeface="Arial Unicode MS"/>
              <a:cs typeface="Arial Unicode MS"/>
            </a:endParaRPr>
          </a:p>
        </p:txBody>
      </p:sp>
      <p:sp>
        <p:nvSpPr>
          <p:cNvPr id="9" name="object 9"/>
          <p:cNvSpPr/>
          <p:nvPr/>
        </p:nvSpPr>
        <p:spPr>
          <a:xfrm>
            <a:off x="1819123" y="1466444"/>
            <a:ext cx="970280" cy="488315"/>
          </a:xfrm>
          <a:custGeom>
            <a:avLst/>
            <a:gdLst/>
            <a:ahLst/>
            <a:cxnLst/>
            <a:rect l="l" t="t" r="r" b="b"/>
            <a:pathLst>
              <a:path w="970280" h="488314">
                <a:moveTo>
                  <a:pt x="95432" y="487842"/>
                </a:moveTo>
                <a:lnTo>
                  <a:pt x="53848" y="478390"/>
                </a:lnTo>
                <a:lnTo>
                  <a:pt x="21543" y="452940"/>
                </a:lnTo>
                <a:lnTo>
                  <a:pt x="2876" y="415849"/>
                </a:lnTo>
                <a:lnTo>
                  <a:pt x="0" y="95432"/>
                </a:lnTo>
                <a:lnTo>
                  <a:pt x="1103" y="80809"/>
                </a:lnTo>
                <a:lnTo>
                  <a:pt x="16372" y="41835"/>
                </a:lnTo>
                <a:lnTo>
                  <a:pt x="46186" y="13592"/>
                </a:lnTo>
                <a:lnTo>
                  <a:pt x="86190" y="437"/>
                </a:lnTo>
                <a:lnTo>
                  <a:pt x="95432" y="0"/>
                </a:lnTo>
                <a:lnTo>
                  <a:pt x="874387" y="0"/>
                </a:lnTo>
                <a:lnTo>
                  <a:pt x="915967" y="9452"/>
                </a:lnTo>
                <a:lnTo>
                  <a:pt x="948269" y="34903"/>
                </a:lnTo>
                <a:lnTo>
                  <a:pt x="966936" y="71996"/>
                </a:lnTo>
                <a:lnTo>
                  <a:pt x="969813" y="392416"/>
                </a:lnTo>
                <a:lnTo>
                  <a:pt x="968709" y="407038"/>
                </a:lnTo>
                <a:lnTo>
                  <a:pt x="953439" y="446011"/>
                </a:lnTo>
                <a:lnTo>
                  <a:pt x="923622" y="474253"/>
                </a:lnTo>
                <a:lnTo>
                  <a:pt x="883618" y="487405"/>
                </a:lnTo>
                <a:lnTo>
                  <a:pt x="95432" y="487842"/>
                </a:lnTo>
                <a:close/>
              </a:path>
            </a:pathLst>
          </a:custGeom>
          <a:solidFill>
            <a:srgbClr val="8D8D8D"/>
          </a:solidFill>
        </p:spPr>
        <p:txBody>
          <a:bodyPr wrap="square" lIns="0" tIns="0" rIns="0" bIns="0" rtlCol="0"/>
          <a:lstStyle/>
          <a:p>
            <a:endParaRPr/>
          </a:p>
        </p:txBody>
      </p:sp>
      <p:sp>
        <p:nvSpPr>
          <p:cNvPr id="10" name="object 10"/>
          <p:cNvSpPr/>
          <p:nvPr/>
        </p:nvSpPr>
        <p:spPr>
          <a:xfrm>
            <a:off x="1819123" y="1466444"/>
            <a:ext cx="970280" cy="488315"/>
          </a:xfrm>
          <a:custGeom>
            <a:avLst/>
            <a:gdLst/>
            <a:ahLst/>
            <a:cxnLst/>
            <a:rect l="l" t="t" r="r" b="b"/>
            <a:pathLst>
              <a:path w="970280" h="488314">
                <a:moveTo>
                  <a:pt x="95432" y="0"/>
                </a:moveTo>
                <a:lnTo>
                  <a:pt x="874387" y="0"/>
                </a:lnTo>
                <a:lnTo>
                  <a:pt x="889009" y="1104"/>
                </a:lnTo>
                <a:lnTo>
                  <a:pt x="927980" y="16373"/>
                </a:lnTo>
                <a:lnTo>
                  <a:pt x="956222" y="46189"/>
                </a:lnTo>
                <a:lnTo>
                  <a:pt x="969375" y="86195"/>
                </a:lnTo>
                <a:lnTo>
                  <a:pt x="969813" y="392416"/>
                </a:lnTo>
                <a:lnTo>
                  <a:pt x="968709" y="407038"/>
                </a:lnTo>
                <a:lnTo>
                  <a:pt x="953439" y="446011"/>
                </a:lnTo>
                <a:lnTo>
                  <a:pt x="923622" y="474253"/>
                </a:lnTo>
                <a:lnTo>
                  <a:pt x="883618" y="487405"/>
                </a:lnTo>
                <a:lnTo>
                  <a:pt x="95432" y="487842"/>
                </a:lnTo>
                <a:lnTo>
                  <a:pt x="80809" y="486738"/>
                </a:lnTo>
                <a:lnTo>
                  <a:pt x="41834" y="471469"/>
                </a:lnTo>
                <a:lnTo>
                  <a:pt x="13591" y="441655"/>
                </a:lnTo>
                <a:lnTo>
                  <a:pt x="437" y="401652"/>
                </a:lnTo>
                <a:lnTo>
                  <a:pt x="0" y="95432"/>
                </a:lnTo>
                <a:lnTo>
                  <a:pt x="1103" y="80809"/>
                </a:lnTo>
                <a:lnTo>
                  <a:pt x="16372" y="41835"/>
                </a:lnTo>
                <a:lnTo>
                  <a:pt x="46186" y="13592"/>
                </a:lnTo>
                <a:lnTo>
                  <a:pt x="86190" y="437"/>
                </a:lnTo>
                <a:lnTo>
                  <a:pt x="95432" y="0"/>
                </a:lnTo>
                <a:close/>
              </a:path>
            </a:pathLst>
          </a:custGeom>
          <a:ln w="4722">
            <a:solidFill>
              <a:srgbClr val="8D8D8D"/>
            </a:solidFill>
          </a:ln>
        </p:spPr>
        <p:txBody>
          <a:bodyPr wrap="square" lIns="0" tIns="0" rIns="0" bIns="0" rtlCol="0"/>
          <a:lstStyle/>
          <a:p>
            <a:endParaRPr/>
          </a:p>
        </p:txBody>
      </p:sp>
      <p:sp>
        <p:nvSpPr>
          <p:cNvPr id="11" name="object 11"/>
          <p:cNvSpPr txBox="1"/>
          <p:nvPr/>
        </p:nvSpPr>
        <p:spPr>
          <a:xfrm>
            <a:off x="1905677" y="1548463"/>
            <a:ext cx="774700" cy="311785"/>
          </a:xfrm>
          <a:prstGeom prst="rect">
            <a:avLst/>
          </a:prstGeom>
        </p:spPr>
        <p:txBody>
          <a:bodyPr vert="horz" wrap="square" lIns="0" tIns="0" rIns="0" bIns="0" rtlCol="0">
            <a:spAutoFit/>
          </a:bodyPr>
          <a:lstStyle/>
          <a:p>
            <a:pPr marL="12700" marR="5080">
              <a:lnSpc>
                <a:spcPct val="104299"/>
              </a:lnSpc>
            </a:pPr>
            <a:r>
              <a:rPr sz="1000" dirty="0">
                <a:solidFill>
                  <a:srgbClr val="FFFFFF"/>
                </a:solidFill>
                <a:latin typeface="Arial Unicode MS"/>
                <a:cs typeface="Arial Unicode MS"/>
              </a:rPr>
              <a:t>2. Intent Classification</a:t>
            </a:r>
            <a:endParaRPr sz="1000">
              <a:latin typeface="Arial Unicode MS"/>
              <a:cs typeface="Arial Unicode MS"/>
            </a:endParaRPr>
          </a:p>
        </p:txBody>
      </p:sp>
      <p:sp>
        <p:nvSpPr>
          <p:cNvPr id="12" name="object 12"/>
          <p:cNvSpPr/>
          <p:nvPr/>
        </p:nvSpPr>
        <p:spPr>
          <a:xfrm>
            <a:off x="2984311" y="1466444"/>
            <a:ext cx="970280" cy="488315"/>
          </a:xfrm>
          <a:custGeom>
            <a:avLst/>
            <a:gdLst/>
            <a:ahLst/>
            <a:cxnLst/>
            <a:rect l="l" t="t" r="r" b="b"/>
            <a:pathLst>
              <a:path w="970279" h="488314">
                <a:moveTo>
                  <a:pt x="95432" y="487842"/>
                </a:moveTo>
                <a:lnTo>
                  <a:pt x="53848" y="478390"/>
                </a:lnTo>
                <a:lnTo>
                  <a:pt x="21543" y="452940"/>
                </a:lnTo>
                <a:lnTo>
                  <a:pt x="2876" y="415849"/>
                </a:lnTo>
                <a:lnTo>
                  <a:pt x="0" y="95432"/>
                </a:lnTo>
                <a:lnTo>
                  <a:pt x="1103" y="80809"/>
                </a:lnTo>
                <a:lnTo>
                  <a:pt x="16372" y="41835"/>
                </a:lnTo>
                <a:lnTo>
                  <a:pt x="46186" y="13592"/>
                </a:lnTo>
                <a:lnTo>
                  <a:pt x="86190" y="437"/>
                </a:lnTo>
                <a:lnTo>
                  <a:pt x="95432" y="0"/>
                </a:lnTo>
                <a:lnTo>
                  <a:pt x="874387" y="0"/>
                </a:lnTo>
                <a:lnTo>
                  <a:pt x="915967" y="9452"/>
                </a:lnTo>
                <a:lnTo>
                  <a:pt x="948269" y="34903"/>
                </a:lnTo>
                <a:lnTo>
                  <a:pt x="966936" y="71996"/>
                </a:lnTo>
                <a:lnTo>
                  <a:pt x="969813" y="392416"/>
                </a:lnTo>
                <a:lnTo>
                  <a:pt x="968709" y="407038"/>
                </a:lnTo>
                <a:lnTo>
                  <a:pt x="953439" y="446011"/>
                </a:lnTo>
                <a:lnTo>
                  <a:pt x="923622" y="474253"/>
                </a:lnTo>
                <a:lnTo>
                  <a:pt x="883618" y="487405"/>
                </a:lnTo>
                <a:lnTo>
                  <a:pt x="95432" y="487842"/>
                </a:lnTo>
                <a:close/>
              </a:path>
            </a:pathLst>
          </a:custGeom>
          <a:solidFill>
            <a:srgbClr val="8D8D8D"/>
          </a:solidFill>
        </p:spPr>
        <p:txBody>
          <a:bodyPr wrap="square" lIns="0" tIns="0" rIns="0" bIns="0" rtlCol="0"/>
          <a:lstStyle/>
          <a:p>
            <a:endParaRPr/>
          </a:p>
        </p:txBody>
      </p:sp>
      <p:sp>
        <p:nvSpPr>
          <p:cNvPr id="13" name="object 13"/>
          <p:cNvSpPr/>
          <p:nvPr/>
        </p:nvSpPr>
        <p:spPr>
          <a:xfrm>
            <a:off x="2984311" y="1466444"/>
            <a:ext cx="970280" cy="488315"/>
          </a:xfrm>
          <a:custGeom>
            <a:avLst/>
            <a:gdLst/>
            <a:ahLst/>
            <a:cxnLst/>
            <a:rect l="l" t="t" r="r" b="b"/>
            <a:pathLst>
              <a:path w="970279" h="488314">
                <a:moveTo>
                  <a:pt x="95432" y="0"/>
                </a:moveTo>
                <a:lnTo>
                  <a:pt x="874387" y="0"/>
                </a:lnTo>
                <a:lnTo>
                  <a:pt x="889009" y="1104"/>
                </a:lnTo>
                <a:lnTo>
                  <a:pt x="927980" y="16373"/>
                </a:lnTo>
                <a:lnTo>
                  <a:pt x="956222" y="46189"/>
                </a:lnTo>
                <a:lnTo>
                  <a:pt x="969375" y="86195"/>
                </a:lnTo>
                <a:lnTo>
                  <a:pt x="969813" y="392416"/>
                </a:lnTo>
                <a:lnTo>
                  <a:pt x="968709" y="407038"/>
                </a:lnTo>
                <a:lnTo>
                  <a:pt x="953439" y="446011"/>
                </a:lnTo>
                <a:lnTo>
                  <a:pt x="923622" y="474253"/>
                </a:lnTo>
                <a:lnTo>
                  <a:pt x="883618" y="487405"/>
                </a:lnTo>
                <a:lnTo>
                  <a:pt x="95432" y="487842"/>
                </a:lnTo>
                <a:lnTo>
                  <a:pt x="80809" y="486738"/>
                </a:lnTo>
                <a:lnTo>
                  <a:pt x="41834" y="471469"/>
                </a:lnTo>
                <a:lnTo>
                  <a:pt x="13591" y="441655"/>
                </a:lnTo>
                <a:lnTo>
                  <a:pt x="437" y="401652"/>
                </a:lnTo>
                <a:lnTo>
                  <a:pt x="0" y="95432"/>
                </a:lnTo>
                <a:lnTo>
                  <a:pt x="1103" y="80809"/>
                </a:lnTo>
                <a:lnTo>
                  <a:pt x="16372" y="41835"/>
                </a:lnTo>
                <a:lnTo>
                  <a:pt x="46186" y="13592"/>
                </a:lnTo>
                <a:lnTo>
                  <a:pt x="86190" y="437"/>
                </a:lnTo>
                <a:lnTo>
                  <a:pt x="95432" y="0"/>
                </a:lnTo>
                <a:close/>
              </a:path>
            </a:pathLst>
          </a:custGeom>
          <a:ln w="4722">
            <a:solidFill>
              <a:srgbClr val="8D8D8D"/>
            </a:solidFill>
          </a:ln>
        </p:spPr>
        <p:txBody>
          <a:bodyPr wrap="square" lIns="0" tIns="0" rIns="0" bIns="0" rtlCol="0"/>
          <a:lstStyle/>
          <a:p>
            <a:endParaRPr/>
          </a:p>
        </p:txBody>
      </p:sp>
      <p:sp>
        <p:nvSpPr>
          <p:cNvPr id="14" name="object 14"/>
          <p:cNvSpPr txBox="1"/>
          <p:nvPr/>
        </p:nvSpPr>
        <p:spPr>
          <a:xfrm>
            <a:off x="3150564" y="1544226"/>
            <a:ext cx="384810" cy="311785"/>
          </a:xfrm>
          <a:prstGeom prst="rect">
            <a:avLst/>
          </a:prstGeom>
        </p:spPr>
        <p:txBody>
          <a:bodyPr vert="horz" wrap="square" lIns="0" tIns="0" rIns="0" bIns="0" rtlCol="0">
            <a:spAutoFit/>
          </a:bodyPr>
          <a:lstStyle/>
          <a:p>
            <a:pPr marL="12700" marR="5080">
              <a:lnSpc>
                <a:spcPct val="104299"/>
              </a:lnSpc>
            </a:pPr>
            <a:r>
              <a:rPr sz="1000" dirty="0">
                <a:solidFill>
                  <a:srgbClr val="FFFFFF"/>
                </a:solidFill>
                <a:latin typeface="Arial Unicode MS"/>
                <a:cs typeface="Arial Unicode MS"/>
              </a:rPr>
              <a:t>3. Slot Filling</a:t>
            </a:r>
            <a:endParaRPr sz="1000">
              <a:latin typeface="Arial Unicode MS"/>
              <a:cs typeface="Arial Unicode MS"/>
            </a:endParaRPr>
          </a:p>
        </p:txBody>
      </p:sp>
      <p:sp>
        <p:nvSpPr>
          <p:cNvPr id="15" name="object 15"/>
          <p:cNvSpPr/>
          <p:nvPr/>
        </p:nvSpPr>
        <p:spPr>
          <a:xfrm>
            <a:off x="1620796" y="1707730"/>
            <a:ext cx="201295" cy="0"/>
          </a:xfrm>
          <a:custGeom>
            <a:avLst/>
            <a:gdLst/>
            <a:ahLst/>
            <a:cxnLst/>
            <a:rect l="l" t="t" r="r" b="b"/>
            <a:pathLst>
              <a:path w="201294">
                <a:moveTo>
                  <a:pt x="0" y="0"/>
                </a:moveTo>
                <a:lnTo>
                  <a:pt x="201279" y="0"/>
                </a:lnTo>
              </a:path>
            </a:pathLst>
          </a:custGeom>
          <a:ln w="5825">
            <a:solidFill>
              <a:srgbClr val="8D8D8D"/>
            </a:solidFill>
          </a:ln>
        </p:spPr>
        <p:txBody>
          <a:bodyPr wrap="square" lIns="0" tIns="0" rIns="0" bIns="0" rtlCol="0"/>
          <a:lstStyle/>
          <a:p>
            <a:endParaRPr/>
          </a:p>
        </p:txBody>
      </p:sp>
      <p:sp>
        <p:nvSpPr>
          <p:cNvPr id="16" name="object 16"/>
          <p:cNvSpPr/>
          <p:nvPr/>
        </p:nvSpPr>
        <p:spPr>
          <a:xfrm>
            <a:off x="1740506" y="1684427"/>
            <a:ext cx="81915" cy="46990"/>
          </a:xfrm>
          <a:custGeom>
            <a:avLst/>
            <a:gdLst/>
            <a:ahLst/>
            <a:cxnLst/>
            <a:rect l="l" t="t" r="r" b="b"/>
            <a:pathLst>
              <a:path w="81914" h="46989">
                <a:moveTo>
                  <a:pt x="0" y="0"/>
                </a:moveTo>
                <a:lnTo>
                  <a:pt x="81569" y="23303"/>
                </a:lnTo>
                <a:lnTo>
                  <a:pt x="0" y="46600"/>
                </a:lnTo>
                <a:lnTo>
                  <a:pt x="23303" y="23303"/>
                </a:lnTo>
                <a:lnTo>
                  <a:pt x="0" y="0"/>
                </a:lnTo>
                <a:close/>
              </a:path>
            </a:pathLst>
          </a:custGeom>
          <a:solidFill>
            <a:srgbClr val="8D8D8D"/>
          </a:solidFill>
        </p:spPr>
        <p:txBody>
          <a:bodyPr wrap="square" lIns="0" tIns="0" rIns="0" bIns="0" rtlCol="0"/>
          <a:lstStyle/>
          <a:p>
            <a:endParaRPr/>
          </a:p>
        </p:txBody>
      </p:sp>
      <p:sp>
        <p:nvSpPr>
          <p:cNvPr id="17" name="object 17"/>
          <p:cNvSpPr/>
          <p:nvPr/>
        </p:nvSpPr>
        <p:spPr>
          <a:xfrm>
            <a:off x="1740506" y="1684427"/>
            <a:ext cx="81915" cy="46990"/>
          </a:xfrm>
          <a:custGeom>
            <a:avLst/>
            <a:gdLst/>
            <a:ahLst/>
            <a:cxnLst/>
            <a:rect l="l" t="t" r="r" b="b"/>
            <a:pathLst>
              <a:path w="81914" h="46989">
                <a:moveTo>
                  <a:pt x="23303" y="23303"/>
                </a:moveTo>
                <a:lnTo>
                  <a:pt x="0" y="46600"/>
                </a:lnTo>
                <a:lnTo>
                  <a:pt x="81569" y="23303"/>
                </a:lnTo>
                <a:lnTo>
                  <a:pt x="0" y="0"/>
                </a:lnTo>
                <a:lnTo>
                  <a:pt x="23303" y="23303"/>
                </a:lnTo>
                <a:close/>
              </a:path>
            </a:pathLst>
          </a:custGeom>
          <a:ln w="5825">
            <a:solidFill>
              <a:srgbClr val="8D8D8D"/>
            </a:solidFill>
          </a:ln>
        </p:spPr>
        <p:txBody>
          <a:bodyPr wrap="square" lIns="0" tIns="0" rIns="0" bIns="0" rtlCol="0"/>
          <a:lstStyle/>
          <a:p>
            <a:endParaRPr/>
          </a:p>
        </p:txBody>
      </p:sp>
      <p:sp>
        <p:nvSpPr>
          <p:cNvPr id="18" name="object 18"/>
          <p:cNvSpPr/>
          <p:nvPr/>
        </p:nvSpPr>
        <p:spPr>
          <a:xfrm>
            <a:off x="2791287" y="1707730"/>
            <a:ext cx="201295" cy="0"/>
          </a:xfrm>
          <a:custGeom>
            <a:avLst/>
            <a:gdLst/>
            <a:ahLst/>
            <a:cxnLst/>
            <a:rect l="l" t="t" r="r" b="b"/>
            <a:pathLst>
              <a:path w="201294">
                <a:moveTo>
                  <a:pt x="0" y="0"/>
                </a:moveTo>
                <a:lnTo>
                  <a:pt x="201279" y="0"/>
                </a:lnTo>
              </a:path>
            </a:pathLst>
          </a:custGeom>
          <a:ln w="5825">
            <a:solidFill>
              <a:srgbClr val="8D8D8D"/>
            </a:solidFill>
          </a:ln>
        </p:spPr>
        <p:txBody>
          <a:bodyPr wrap="square" lIns="0" tIns="0" rIns="0" bIns="0" rtlCol="0"/>
          <a:lstStyle/>
          <a:p>
            <a:endParaRPr/>
          </a:p>
        </p:txBody>
      </p:sp>
      <p:sp>
        <p:nvSpPr>
          <p:cNvPr id="19" name="object 19"/>
          <p:cNvSpPr/>
          <p:nvPr/>
        </p:nvSpPr>
        <p:spPr>
          <a:xfrm>
            <a:off x="2910997" y="1684427"/>
            <a:ext cx="81915" cy="46990"/>
          </a:xfrm>
          <a:custGeom>
            <a:avLst/>
            <a:gdLst/>
            <a:ahLst/>
            <a:cxnLst/>
            <a:rect l="l" t="t" r="r" b="b"/>
            <a:pathLst>
              <a:path w="81914" h="46989">
                <a:moveTo>
                  <a:pt x="0" y="0"/>
                </a:moveTo>
                <a:lnTo>
                  <a:pt x="81569" y="23303"/>
                </a:lnTo>
                <a:lnTo>
                  <a:pt x="0" y="46600"/>
                </a:lnTo>
                <a:lnTo>
                  <a:pt x="23303" y="23303"/>
                </a:lnTo>
                <a:lnTo>
                  <a:pt x="0" y="0"/>
                </a:lnTo>
                <a:close/>
              </a:path>
            </a:pathLst>
          </a:custGeom>
          <a:solidFill>
            <a:srgbClr val="8D8D8D"/>
          </a:solidFill>
        </p:spPr>
        <p:txBody>
          <a:bodyPr wrap="square" lIns="0" tIns="0" rIns="0" bIns="0" rtlCol="0"/>
          <a:lstStyle/>
          <a:p>
            <a:endParaRPr/>
          </a:p>
        </p:txBody>
      </p:sp>
      <p:sp>
        <p:nvSpPr>
          <p:cNvPr id="20" name="object 20"/>
          <p:cNvSpPr/>
          <p:nvPr/>
        </p:nvSpPr>
        <p:spPr>
          <a:xfrm>
            <a:off x="2910997" y="1684427"/>
            <a:ext cx="81915" cy="46990"/>
          </a:xfrm>
          <a:custGeom>
            <a:avLst/>
            <a:gdLst/>
            <a:ahLst/>
            <a:cxnLst/>
            <a:rect l="l" t="t" r="r" b="b"/>
            <a:pathLst>
              <a:path w="81914" h="46989">
                <a:moveTo>
                  <a:pt x="23303" y="23303"/>
                </a:moveTo>
                <a:lnTo>
                  <a:pt x="0" y="46600"/>
                </a:lnTo>
                <a:lnTo>
                  <a:pt x="81569" y="23303"/>
                </a:lnTo>
                <a:lnTo>
                  <a:pt x="0" y="0"/>
                </a:lnTo>
                <a:lnTo>
                  <a:pt x="23303" y="23303"/>
                </a:lnTo>
                <a:close/>
              </a:path>
            </a:pathLst>
          </a:custGeom>
          <a:ln w="5825">
            <a:solidFill>
              <a:srgbClr val="8D8D8D"/>
            </a:solidFill>
          </a:ln>
        </p:spPr>
        <p:txBody>
          <a:bodyPr wrap="square" lIns="0" tIns="0" rIns="0" bIns="0" rtlCol="0"/>
          <a:lstStyle/>
          <a:p>
            <a:endParaRPr/>
          </a:p>
        </p:txBody>
      </p:sp>
      <p:sp>
        <p:nvSpPr>
          <p:cNvPr id="3" name="灯片编号占位符 2">
            <a:extLst>
              <a:ext uri="{FF2B5EF4-FFF2-40B4-BE49-F238E27FC236}">
                <a16:creationId xmlns:a16="http://schemas.microsoft.com/office/drawing/2014/main" id="{233BADAC-9256-4EFD-B8A7-F8CF896BAB46}"/>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23</a:t>
            </a:fld>
            <a:r>
              <a:rPr lang="zh-CN" altLang="en-US" spc="-65"/>
              <a:t> </a:t>
            </a:r>
            <a:endParaRPr lang="en-US" altLang="zh-CN" spc="-2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Dialogue Act Classification...</a:t>
            </a:r>
          </a:p>
        </p:txBody>
      </p:sp>
      <p:sp>
        <p:nvSpPr>
          <p:cNvPr id="2" name="内容占位符 1">
            <a:extLst>
              <a:ext uri="{FF2B5EF4-FFF2-40B4-BE49-F238E27FC236}">
                <a16:creationId xmlns:a16="http://schemas.microsoft.com/office/drawing/2014/main" id="{8A58B40D-E2CA-43E0-BEB2-3A455E99B73C}"/>
              </a:ext>
            </a:extLst>
          </p:cNvPr>
          <p:cNvSpPr>
            <a:spLocks noGrp="1"/>
          </p:cNvSpPr>
          <p:nvPr>
            <p:ph idx="1"/>
          </p:nvPr>
        </p:nvSpPr>
        <p:spPr>
          <a:xfrm>
            <a:off x="316945" y="587375"/>
            <a:ext cx="3976211" cy="2819400"/>
          </a:xfrm>
        </p:spPr>
        <p:txBody>
          <a:bodyPr>
            <a:normAutofit/>
          </a:bodyPr>
          <a:lstStyle/>
          <a:p>
            <a:pPr marL="12700">
              <a:lnSpc>
                <a:spcPct val="100000"/>
              </a:lnSpc>
            </a:pPr>
            <a:r>
              <a:rPr lang="en-US" altLang="zh-CN" dirty="0">
                <a:solidFill>
                  <a:srgbClr val="FFFFFF"/>
                </a:solidFill>
                <a:latin typeface="Arial"/>
                <a:cs typeface="Arial"/>
              </a:rPr>
              <a:t>...also known as </a:t>
            </a:r>
            <a:r>
              <a:rPr lang="en-US" altLang="zh-CN" b="1" dirty="0">
                <a:solidFill>
                  <a:srgbClr val="FFFFFF"/>
                </a:solidFill>
                <a:latin typeface="Arial" panose="020B0604020202020204" pitchFamily="34" charset="0"/>
                <a:cs typeface="Arial" panose="020B0604020202020204" pitchFamily="34" charset="0"/>
              </a:rPr>
              <a:t>intent classification</a:t>
            </a:r>
            <a:endParaRPr lang="en-US" altLang="zh-CN" dirty="0">
              <a:latin typeface="Arial" panose="020B0604020202020204" pitchFamily="34" charset="0"/>
              <a:cs typeface="Arial" panose="020B0604020202020204" pitchFamily="34" charset="0"/>
            </a:endParaRPr>
          </a:p>
          <a:p>
            <a:pPr marL="243220" lvl="1">
              <a:lnSpc>
                <a:spcPct val="100000"/>
              </a:lnSpc>
              <a:spcBef>
                <a:spcPts val="350"/>
              </a:spcBef>
            </a:pPr>
            <a:r>
              <a:rPr lang="en-US" altLang="zh-CN" dirty="0">
                <a:solidFill>
                  <a:srgbClr val="FFFFFF"/>
                </a:solidFill>
                <a:latin typeface="Arial"/>
                <a:cs typeface="Arial"/>
              </a:rPr>
              <a:t>Label each dialogue utterance with intent</a:t>
            </a:r>
          </a:p>
          <a:p>
            <a:pPr marL="243220" lvl="1">
              <a:lnSpc>
                <a:spcPct val="100000"/>
              </a:lnSpc>
              <a:spcBef>
                <a:spcPts val="350"/>
              </a:spcBef>
            </a:pPr>
            <a:endParaRPr lang="en-US" altLang="zh-CN" dirty="0">
              <a:solidFill>
                <a:srgbClr val="FFFFFF"/>
              </a:solidFill>
              <a:latin typeface="Arial"/>
              <a:cs typeface="Arial"/>
            </a:endParaRPr>
          </a:p>
          <a:p>
            <a:pPr marL="243220" lvl="1">
              <a:lnSpc>
                <a:spcPct val="100000"/>
              </a:lnSpc>
              <a:spcBef>
                <a:spcPts val="350"/>
              </a:spcBef>
            </a:pPr>
            <a:endParaRPr lang="en-US" altLang="zh-CN" dirty="0">
              <a:solidFill>
                <a:srgbClr val="FFFFFF"/>
              </a:solidFill>
              <a:latin typeface="Arial"/>
              <a:cs typeface="Arial"/>
            </a:endParaRPr>
          </a:p>
          <a:p>
            <a:pPr marL="243220" lvl="1">
              <a:lnSpc>
                <a:spcPct val="100000"/>
              </a:lnSpc>
              <a:spcBef>
                <a:spcPts val="350"/>
              </a:spcBef>
            </a:pPr>
            <a:endParaRPr lang="en-US" altLang="zh-CN" dirty="0">
              <a:solidFill>
                <a:srgbClr val="FFFFFF"/>
              </a:solidFill>
              <a:latin typeface="Arial"/>
              <a:cs typeface="Arial"/>
            </a:endParaRPr>
          </a:p>
          <a:p>
            <a:pPr marL="243220" lvl="1">
              <a:lnSpc>
                <a:spcPct val="100000"/>
              </a:lnSpc>
              <a:spcBef>
                <a:spcPts val="350"/>
              </a:spcBef>
            </a:pPr>
            <a:endParaRPr lang="en-US" altLang="zh-CN" dirty="0">
              <a:solidFill>
                <a:srgbClr val="FFFFFF"/>
              </a:solidFill>
              <a:latin typeface="Arial"/>
              <a:cs typeface="Arial"/>
            </a:endParaRPr>
          </a:p>
          <a:p>
            <a:pPr marL="243220" lvl="1">
              <a:lnSpc>
                <a:spcPct val="100000"/>
              </a:lnSpc>
              <a:spcBef>
                <a:spcPts val="350"/>
              </a:spcBef>
            </a:pPr>
            <a:endParaRPr lang="en-US" altLang="zh-CN" dirty="0">
              <a:solidFill>
                <a:srgbClr val="FFFFFF"/>
              </a:solidFill>
              <a:latin typeface="Arial"/>
              <a:cs typeface="Arial"/>
            </a:endParaRPr>
          </a:p>
          <a:p>
            <a:pPr marL="243220" lvl="1">
              <a:lnSpc>
                <a:spcPct val="100000"/>
              </a:lnSpc>
              <a:spcBef>
                <a:spcPts val="350"/>
              </a:spcBef>
            </a:pPr>
            <a:endParaRPr lang="en-US" altLang="zh-CN" dirty="0">
              <a:solidFill>
                <a:srgbClr val="FFFFFF"/>
              </a:solidFill>
              <a:latin typeface="Arial"/>
              <a:cs typeface="Arial"/>
            </a:endParaRPr>
          </a:p>
          <a:p>
            <a:pPr marL="12700" marR="72390">
              <a:lnSpc>
                <a:spcPct val="102600"/>
              </a:lnSpc>
            </a:pPr>
            <a:r>
              <a:rPr lang="en-US" altLang="zh-CN" sz="1100" dirty="0">
                <a:solidFill>
                  <a:srgbClr val="FFFFFF"/>
                </a:solidFill>
                <a:latin typeface="Arial"/>
                <a:cs typeface="Arial"/>
              </a:rPr>
              <a:t>Deep neural networks can be directly applied to this standard classification problem</a:t>
            </a:r>
            <a:endParaRPr lang="en-US" altLang="zh-CN" sz="1100" dirty="0">
              <a:latin typeface="Arial"/>
              <a:cs typeface="Arial"/>
            </a:endParaRPr>
          </a:p>
          <a:p>
            <a:pPr>
              <a:lnSpc>
                <a:spcPct val="100000"/>
              </a:lnSpc>
              <a:spcBef>
                <a:spcPts val="28"/>
              </a:spcBef>
            </a:pPr>
            <a:endParaRPr lang="en-US" altLang="zh-CN" sz="1400" dirty="0">
              <a:latin typeface="Times New Roman"/>
              <a:cs typeface="Times New Roman"/>
            </a:endParaRPr>
          </a:p>
          <a:p>
            <a:pPr marL="0" indent="0">
              <a:buNone/>
            </a:pPr>
            <a:r>
              <a:rPr lang="en-US" altLang="zh-CN" sz="900" dirty="0">
                <a:solidFill>
                  <a:srgbClr val="52BCEB"/>
                </a:solidFill>
                <a:latin typeface="Arial"/>
                <a:cs typeface="Arial"/>
              </a:rPr>
              <a:t>[</a:t>
            </a:r>
            <a:r>
              <a:rPr lang="en-US" altLang="zh-CN" sz="900" dirty="0" err="1">
                <a:solidFill>
                  <a:srgbClr val="52BCEB"/>
                </a:solidFill>
                <a:latin typeface="Arial"/>
                <a:cs typeface="Arial"/>
              </a:rPr>
              <a:t>Sarikaya</a:t>
            </a:r>
            <a:r>
              <a:rPr lang="en-US" altLang="zh-CN" sz="900" dirty="0">
                <a:solidFill>
                  <a:srgbClr val="52BCEB"/>
                </a:solidFill>
                <a:latin typeface="Arial"/>
                <a:cs typeface="Arial"/>
              </a:rPr>
              <a:t> et al., 2011; Tur et al., 2012; </a:t>
            </a:r>
            <a:r>
              <a:rPr lang="en-US" altLang="zh-CN" sz="900" dirty="0" err="1">
                <a:solidFill>
                  <a:srgbClr val="52BCEB"/>
                </a:solidFill>
                <a:latin typeface="Arial"/>
                <a:cs typeface="Arial"/>
              </a:rPr>
              <a:t>Ravuri</a:t>
            </a:r>
            <a:r>
              <a:rPr lang="en-US" altLang="zh-CN" sz="900" dirty="0">
                <a:solidFill>
                  <a:srgbClr val="52BCEB"/>
                </a:solidFill>
                <a:latin typeface="Arial"/>
                <a:cs typeface="Arial"/>
              </a:rPr>
              <a:t> and </a:t>
            </a:r>
            <a:r>
              <a:rPr lang="en-US" altLang="zh-CN" sz="900" dirty="0" err="1">
                <a:solidFill>
                  <a:srgbClr val="52BCEB"/>
                </a:solidFill>
                <a:latin typeface="Arial"/>
                <a:cs typeface="Arial"/>
              </a:rPr>
              <a:t>Stolcke</a:t>
            </a:r>
            <a:r>
              <a:rPr lang="en-US" altLang="zh-CN" sz="900" dirty="0">
                <a:solidFill>
                  <a:srgbClr val="52BCEB"/>
                </a:solidFill>
                <a:latin typeface="Arial"/>
                <a:cs typeface="Arial"/>
              </a:rPr>
              <a:t>, 2015; Lee and </a:t>
            </a:r>
            <a:r>
              <a:rPr lang="en-US" altLang="zh-CN" sz="900" dirty="0" err="1">
                <a:solidFill>
                  <a:srgbClr val="52BCEB"/>
                </a:solidFill>
                <a:latin typeface="Arial"/>
                <a:cs typeface="Arial"/>
              </a:rPr>
              <a:t>Dernoncourt</a:t>
            </a:r>
            <a:r>
              <a:rPr lang="en-US" altLang="zh-CN" sz="900" dirty="0">
                <a:solidFill>
                  <a:srgbClr val="52BCEB"/>
                </a:solidFill>
                <a:latin typeface="Arial"/>
                <a:cs typeface="Arial"/>
              </a:rPr>
              <a:t>, 2016; </a:t>
            </a:r>
            <a:r>
              <a:rPr lang="en-US" altLang="zh-CN" sz="900" dirty="0" err="1">
                <a:solidFill>
                  <a:srgbClr val="52BCEB"/>
                </a:solidFill>
                <a:latin typeface="Arial"/>
                <a:cs typeface="Arial"/>
              </a:rPr>
              <a:t>Khanpour</a:t>
            </a:r>
            <a:r>
              <a:rPr lang="en-US" altLang="zh-CN" sz="900" dirty="0">
                <a:solidFill>
                  <a:srgbClr val="52BCEB"/>
                </a:solidFill>
                <a:latin typeface="Arial"/>
                <a:cs typeface="Arial"/>
              </a:rPr>
              <a:t> et al., 2016]</a:t>
            </a:r>
            <a:endParaRPr lang="zh-CN" altLang="en-US" dirty="0"/>
          </a:p>
        </p:txBody>
      </p:sp>
      <p:sp>
        <p:nvSpPr>
          <p:cNvPr id="9" name="object 9"/>
          <p:cNvSpPr/>
          <p:nvPr/>
        </p:nvSpPr>
        <p:spPr>
          <a:xfrm>
            <a:off x="651586" y="1202504"/>
            <a:ext cx="3304849" cy="1157232"/>
          </a:xfrm>
          <a:prstGeom prst="rect">
            <a:avLst/>
          </a:prstGeom>
          <a:blipFill>
            <a:blip r:embed="rId3" cstate="print"/>
            <a:stretch>
              <a:fillRect/>
            </a:stretch>
          </a:blipFill>
        </p:spPr>
        <p:txBody>
          <a:bodyPr wrap="square" lIns="0" tIns="0" rIns="0" bIns="0" rtlCol="0"/>
          <a:lstStyle/>
          <a:p>
            <a:endParaRPr/>
          </a:p>
        </p:txBody>
      </p:sp>
      <p:sp>
        <p:nvSpPr>
          <p:cNvPr id="4" name="灯片编号占位符 3">
            <a:extLst>
              <a:ext uri="{FF2B5EF4-FFF2-40B4-BE49-F238E27FC236}">
                <a16:creationId xmlns:a16="http://schemas.microsoft.com/office/drawing/2014/main" id="{FFA35C82-1690-4E6E-928B-AA35F142F25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24</a:t>
            </a:fld>
            <a:r>
              <a:rPr lang="zh-CN" altLang="en-US" spc="-65"/>
              <a:t> </a:t>
            </a:r>
            <a:endParaRPr lang="en-US" altLang="zh-CN" spc="-2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Language Understanding as Slot Filling</a:t>
            </a:r>
          </a:p>
        </p:txBody>
      </p:sp>
      <p:sp>
        <p:nvSpPr>
          <p:cNvPr id="2" name="内容占位符 1">
            <a:extLst>
              <a:ext uri="{FF2B5EF4-FFF2-40B4-BE49-F238E27FC236}">
                <a16:creationId xmlns:a16="http://schemas.microsoft.com/office/drawing/2014/main" id="{661028EE-F2BD-4C2A-A8B8-F9E30D5DD3A0}"/>
              </a:ext>
            </a:extLst>
          </p:cNvPr>
          <p:cNvSpPr>
            <a:spLocks noGrp="1"/>
          </p:cNvSpPr>
          <p:nvPr>
            <p:ph idx="1"/>
          </p:nvPr>
        </p:nvSpPr>
        <p:spPr/>
        <p:txBody>
          <a:bodyPr/>
          <a:lstStyle/>
          <a:p>
            <a:r>
              <a:rPr lang="en-US" altLang="zh-CN" b="1" dirty="0">
                <a:solidFill>
                  <a:srgbClr val="FFFFFF"/>
                </a:solidFill>
                <a:latin typeface="Arial" panose="020B0604020202020204" pitchFamily="34" charset="0"/>
                <a:cs typeface="Arial" panose="020B0604020202020204" pitchFamily="34" charset="0"/>
              </a:rPr>
              <a:t>Sequence/Slot Tagging</a:t>
            </a:r>
            <a:endParaRPr lang="en-US" altLang="zh-CN" dirty="0">
              <a:latin typeface="Arial" panose="020B0604020202020204" pitchFamily="34" charset="0"/>
              <a:cs typeface="Arial" panose="020B0604020202020204" pitchFamily="34" charset="0"/>
            </a:endParaRPr>
          </a:p>
          <a:p>
            <a:endParaRPr lang="zh-CN" altLang="en-US" dirty="0"/>
          </a:p>
        </p:txBody>
      </p:sp>
      <p:sp>
        <p:nvSpPr>
          <p:cNvPr id="9" name="object 9"/>
          <p:cNvSpPr/>
          <p:nvPr/>
        </p:nvSpPr>
        <p:spPr>
          <a:xfrm>
            <a:off x="398894" y="1080635"/>
            <a:ext cx="3810219" cy="1114496"/>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489749" y="2346674"/>
            <a:ext cx="3794125" cy="882015"/>
          </a:xfrm>
          <a:prstGeom prst="rect">
            <a:avLst/>
          </a:prstGeom>
        </p:spPr>
        <p:txBody>
          <a:bodyPr vert="horz" wrap="square" lIns="0" tIns="0" rIns="0" bIns="0" rtlCol="0">
            <a:spAutoFit/>
          </a:bodyPr>
          <a:lstStyle/>
          <a:p>
            <a:pPr marL="170180" marR="151130" indent="-157480">
              <a:lnSpc>
                <a:spcPct val="101499"/>
              </a:lnSpc>
              <a:buClr>
                <a:srgbClr val="FFFFFF"/>
              </a:buClr>
              <a:buFont typeface="Arial Unicode MS"/>
              <a:buChar char="□"/>
              <a:tabLst>
                <a:tab pos="170815" algn="l"/>
              </a:tabLst>
            </a:pPr>
            <a:r>
              <a:rPr sz="900" dirty="0">
                <a:solidFill>
                  <a:srgbClr val="FFFFFF"/>
                </a:solidFill>
                <a:latin typeface="Arial"/>
                <a:cs typeface="Arial"/>
              </a:rPr>
              <a:t>Variations of RNN architectures have been used:  LSTM-based models, BiLSTMs, other variations...  </a:t>
            </a:r>
            <a:r>
              <a:rPr sz="900" dirty="0">
                <a:solidFill>
                  <a:srgbClr val="52BCEB"/>
                </a:solidFill>
                <a:latin typeface="Arial"/>
                <a:cs typeface="Arial"/>
              </a:rPr>
              <a:t>[Mesnil et al., 2015]</a:t>
            </a:r>
            <a:endParaRPr sz="900" dirty="0">
              <a:latin typeface="Arial"/>
              <a:cs typeface="Arial"/>
            </a:endParaRPr>
          </a:p>
          <a:p>
            <a:pPr marL="170180" marR="5080" indent="-157480">
              <a:lnSpc>
                <a:spcPct val="101499"/>
              </a:lnSpc>
              <a:spcBef>
                <a:spcPts val="120"/>
              </a:spcBef>
              <a:buClr>
                <a:srgbClr val="FFFFFF"/>
              </a:buClr>
              <a:buFont typeface="Arial Unicode MS"/>
              <a:buChar char="□"/>
              <a:tabLst>
                <a:tab pos="170815" algn="l"/>
              </a:tabLst>
            </a:pPr>
            <a:r>
              <a:rPr sz="900" dirty="0">
                <a:solidFill>
                  <a:srgbClr val="FFFFFF"/>
                </a:solidFill>
                <a:latin typeface="Arial"/>
                <a:cs typeface="Arial"/>
              </a:rPr>
              <a:t>More recently:  (attention-based) encoder-decoder architectures instead of basic RNNs </a:t>
            </a:r>
            <a:r>
              <a:rPr sz="900" dirty="0">
                <a:solidFill>
                  <a:srgbClr val="52BCEB"/>
                </a:solidFill>
                <a:latin typeface="Arial"/>
                <a:cs typeface="Arial"/>
              </a:rPr>
              <a:t>[Simmonet et al., 2015; Kurata et al., 2016]</a:t>
            </a:r>
            <a:endParaRPr sz="900" dirty="0">
              <a:latin typeface="Arial"/>
              <a:cs typeface="Arial"/>
            </a:endParaRPr>
          </a:p>
          <a:p>
            <a:pPr marL="170180" marR="328930" indent="-157480">
              <a:lnSpc>
                <a:spcPct val="101499"/>
              </a:lnSpc>
              <a:spcBef>
                <a:spcPts val="240"/>
              </a:spcBef>
              <a:buClr>
                <a:srgbClr val="FFFFFF"/>
              </a:buClr>
              <a:buFont typeface="Arial Unicode MS"/>
              <a:buChar char="□"/>
              <a:tabLst>
                <a:tab pos="170815" algn="l"/>
              </a:tabLst>
            </a:pPr>
            <a:r>
              <a:rPr sz="900" dirty="0">
                <a:solidFill>
                  <a:srgbClr val="FFFFFF"/>
                </a:solidFill>
                <a:latin typeface="Arial"/>
                <a:cs typeface="Arial"/>
              </a:rPr>
              <a:t>Multi-task learning formulation:  sharing across domains to increase robustness </a:t>
            </a:r>
            <a:r>
              <a:rPr sz="900" dirty="0">
                <a:solidFill>
                  <a:srgbClr val="52BCEB"/>
                </a:solidFill>
                <a:latin typeface="Arial"/>
                <a:cs typeface="Arial"/>
              </a:rPr>
              <a:t>[Jaech et al., 2016; Ta</a:t>
            </a:r>
            <a:r>
              <a:rPr sz="900" dirty="0">
                <a:solidFill>
                  <a:srgbClr val="52BCEB"/>
                </a:solidFill>
                <a:latin typeface="Arial Narrow"/>
                <a:cs typeface="Arial Narrow"/>
              </a:rPr>
              <a:t>ff</a:t>
            </a:r>
            <a:r>
              <a:rPr sz="900" dirty="0">
                <a:solidFill>
                  <a:srgbClr val="52BCEB"/>
                </a:solidFill>
                <a:latin typeface="Arial"/>
                <a:cs typeface="Arial"/>
              </a:rPr>
              <a:t>oreau et al., 2016]</a:t>
            </a:r>
            <a:endParaRPr sz="900" dirty="0">
              <a:latin typeface="Arial"/>
              <a:cs typeface="Arial"/>
            </a:endParaRPr>
          </a:p>
        </p:txBody>
      </p:sp>
      <p:sp>
        <p:nvSpPr>
          <p:cNvPr id="4" name="灯片编号占位符 3">
            <a:extLst>
              <a:ext uri="{FF2B5EF4-FFF2-40B4-BE49-F238E27FC236}">
                <a16:creationId xmlns:a16="http://schemas.microsoft.com/office/drawing/2014/main" id="{8A2483DF-3534-4630-9626-E586F10ACC47}"/>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25</a:t>
            </a:fld>
            <a:r>
              <a:rPr lang="zh-CN" altLang="en-US" spc="-65"/>
              <a:t> </a:t>
            </a:r>
            <a:endParaRPr lang="en-US" altLang="zh-CN" spc="-2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A Note on Semantic Parsing</a:t>
            </a:r>
          </a:p>
        </p:txBody>
      </p:sp>
      <p:sp>
        <p:nvSpPr>
          <p:cNvPr id="2" name="内容占位符 1">
            <a:extLst>
              <a:ext uri="{FF2B5EF4-FFF2-40B4-BE49-F238E27FC236}">
                <a16:creationId xmlns:a16="http://schemas.microsoft.com/office/drawing/2014/main" id="{545729A0-DD9D-4FE9-B91C-F32D50C155B4}"/>
              </a:ext>
            </a:extLst>
          </p:cNvPr>
          <p:cNvSpPr>
            <a:spLocks noGrp="1"/>
          </p:cNvSpPr>
          <p:nvPr>
            <p:ph idx="1"/>
          </p:nvPr>
        </p:nvSpPr>
        <p:spPr>
          <a:xfrm>
            <a:off x="316945" y="587375"/>
            <a:ext cx="4223469" cy="2590800"/>
          </a:xfrm>
        </p:spPr>
        <p:txBody>
          <a:bodyPr/>
          <a:lstStyle/>
          <a:p>
            <a:pPr marL="12700">
              <a:lnSpc>
                <a:spcPct val="100000"/>
              </a:lnSpc>
            </a:pPr>
            <a:r>
              <a:rPr lang="en-US" altLang="zh-CN" dirty="0">
                <a:solidFill>
                  <a:srgbClr val="FFFFFF"/>
                </a:solidFill>
                <a:latin typeface="Arial"/>
                <a:cs typeface="Arial"/>
              </a:rPr>
              <a:t>SLU and DST resemble the task of </a:t>
            </a:r>
            <a:r>
              <a:rPr lang="en-US" altLang="zh-CN" b="1" dirty="0">
                <a:solidFill>
                  <a:srgbClr val="FFFFFF"/>
                </a:solidFill>
                <a:latin typeface="Arial" panose="020B0604020202020204" pitchFamily="34" charset="0"/>
                <a:cs typeface="Arial" panose="020B0604020202020204" pitchFamily="34" charset="0"/>
              </a:rPr>
              <a:t>semantic parsing</a:t>
            </a:r>
            <a:endParaRPr lang="en-US" altLang="zh-CN" dirty="0">
              <a:latin typeface="Arial" panose="020B0604020202020204" pitchFamily="34" charset="0"/>
              <a:cs typeface="Arial" panose="020B0604020202020204" pitchFamily="34" charset="0"/>
            </a:endParaRPr>
          </a:p>
          <a:p>
            <a:pPr marL="243220" marR="38735" lvl="1">
              <a:lnSpc>
                <a:spcPct val="101499"/>
              </a:lnSpc>
              <a:spcBef>
                <a:spcPts val="484"/>
              </a:spcBef>
            </a:pPr>
            <a:r>
              <a:rPr lang="en-US" altLang="zh-CN" sz="900" dirty="0">
                <a:solidFill>
                  <a:srgbClr val="FFFFFF"/>
                </a:solidFill>
                <a:latin typeface="Arial"/>
                <a:cs typeface="Arial"/>
              </a:rPr>
              <a:t>Converting natural language into computer-executable formal </a:t>
            </a:r>
            <a:r>
              <a:rPr lang="en-US" altLang="zh-CN" sz="900" b="1" dirty="0">
                <a:solidFill>
                  <a:srgbClr val="FFFFFF"/>
                </a:solidFill>
                <a:latin typeface="Arial" panose="020B0604020202020204" pitchFamily="34" charset="0"/>
                <a:cs typeface="Arial" panose="020B0604020202020204" pitchFamily="34" charset="0"/>
              </a:rPr>
              <a:t>meaning representations </a:t>
            </a:r>
            <a:r>
              <a:rPr lang="en-US" altLang="zh-CN" sz="900" dirty="0">
                <a:solidFill>
                  <a:srgbClr val="FFFFFF"/>
                </a:solidFill>
                <a:latin typeface="Arial"/>
                <a:cs typeface="Arial"/>
              </a:rPr>
              <a:t>for domain-specific applications</a:t>
            </a:r>
            <a:endParaRPr lang="en-US" altLang="zh-CN" sz="900" dirty="0">
              <a:latin typeface="Arial"/>
              <a:cs typeface="Arial"/>
            </a:endParaRPr>
          </a:p>
          <a:p>
            <a:pPr>
              <a:lnSpc>
                <a:spcPct val="100000"/>
              </a:lnSpc>
              <a:spcBef>
                <a:spcPts val="2"/>
              </a:spcBef>
            </a:pPr>
            <a:endParaRPr lang="en-US" altLang="zh-CN" sz="1100" dirty="0">
              <a:latin typeface="Times New Roman"/>
              <a:cs typeface="Times New Roman"/>
            </a:endParaRPr>
          </a:p>
          <a:p>
            <a:pPr marL="289560" indent="-158115">
              <a:lnSpc>
                <a:spcPct val="100000"/>
              </a:lnSpc>
              <a:buClr>
                <a:srgbClr val="FFFFFF"/>
              </a:buClr>
              <a:buFont typeface="Arial Unicode MS"/>
              <a:buChar char="□"/>
              <a:tabLst>
                <a:tab pos="290195" algn="l"/>
              </a:tabLst>
            </a:pPr>
            <a:r>
              <a:rPr lang="en-US" altLang="zh-CN" sz="1000" dirty="0">
                <a:solidFill>
                  <a:srgbClr val="FFFFFF"/>
                </a:solidFill>
                <a:latin typeface="Arial"/>
                <a:cs typeface="Arial"/>
              </a:rPr>
              <a:t>The dialogue act formalism is considerably simpler</a:t>
            </a:r>
            <a:endParaRPr lang="en-US" altLang="zh-CN" sz="1000" dirty="0">
              <a:latin typeface="Arial"/>
              <a:cs typeface="Arial"/>
            </a:endParaRPr>
          </a:p>
          <a:p>
            <a:pPr marL="289560" indent="-158115">
              <a:lnSpc>
                <a:spcPct val="100000"/>
              </a:lnSpc>
              <a:spcBef>
                <a:spcPts val="270"/>
              </a:spcBef>
              <a:buClr>
                <a:srgbClr val="FFFFFF"/>
              </a:buClr>
              <a:buFont typeface="Arial Unicode MS"/>
              <a:buChar char="□"/>
              <a:tabLst>
                <a:tab pos="290195" algn="l"/>
              </a:tabLst>
            </a:pPr>
            <a:r>
              <a:rPr lang="en-US" altLang="zh-CN" sz="1000" dirty="0">
                <a:solidFill>
                  <a:srgbClr val="FFFFFF"/>
                </a:solidFill>
                <a:latin typeface="Arial"/>
                <a:cs typeface="Arial"/>
              </a:rPr>
              <a:t>Do we really need a full meaning representation of each sentence?</a:t>
            </a:r>
            <a:endParaRPr lang="en-US" altLang="zh-CN" sz="1000" dirty="0">
              <a:latin typeface="Arial"/>
              <a:cs typeface="Arial"/>
            </a:endParaRPr>
          </a:p>
          <a:p>
            <a:endParaRPr lang="zh-CN" altLang="en-US" dirty="0"/>
          </a:p>
        </p:txBody>
      </p:sp>
      <p:sp>
        <p:nvSpPr>
          <p:cNvPr id="9" name="object 9"/>
          <p:cNvSpPr/>
          <p:nvPr/>
        </p:nvSpPr>
        <p:spPr>
          <a:xfrm>
            <a:off x="398894" y="1817740"/>
            <a:ext cx="3810020" cy="1143988"/>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347294" y="3102551"/>
            <a:ext cx="3889375" cy="415498"/>
          </a:xfrm>
          <a:prstGeom prst="rect">
            <a:avLst/>
          </a:prstGeom>
        </p:spPr>
        <p:txBody>
          <a:bodyPr vert="horz" wrap="square" lIns="0" tIns="0" rIns="0" bIns="0" rtlCol="0">
            <a:spAutoFit/>
          </a:bodyPr>
          <a:lstStyle/>
          <a:p>
            <a:pPr marL="12700"/>
            <a:r>
              <a:rPr sz="900" spc="25" dirty="0">
                <a:solidFill>
                  <a:srgbClr val="52BCEB"/>
                </a:solidFill>
                <a:latin typeface="Arial"/>
                <a:cs typeface="Arial"/>
              </a:rPr>
              <a:t>[K</a:t>
            </a:r>
            <a:r>
              <a:rPr sz="900" spc="10" dirty="0">
                <a:solidFill>
                  <a:srgbClr val="52BCEB"/>
                </a:solidFill>
                <a:latin typeface="Arial"/>
                <a:cs typeface="Arial"/>
              </a:rPr>
              <a:t>at</a:t>
            </a:r>
            <a:r>
              <a:rPr sz="900" spc="-95" dirty="0">
                <a:solidFill>
                  <a:srgbClr val="52BCEB"/>
                </a:solidFill>
                <a:latin typeface="Arial"/>
                <a:cs typeface="Arial"/>
              </a:rPr>
              <a:t>e</a:t>
            </a:r>
            <a:r>
              <a:rPr sz="900" spc="55" dirty="0">
                <a:solidFill>
                  <a:srgbClr val="52BCEB"/>
                </a:solidFill>
                <a:latin typeface="Arial"/>
                <a:cs typeface="Arial"/>
              </a:rPr>
              <a:t> </a:t>
            </a:r>
            <a:r>
              <a:rPr sz="900" spc="-10" dirty="0">
                <a:solidFill>
                  <a:srgbClr val="52BCEB"/>
                </a:solidFill>
                <a:latin typeface="Arial"/>
                <a:cs typeface="Arial"/>
              </a:rPr>
              <a:t>et</a:t>
            </a:r>
            <a:r>
              <a:rPr sz="900" spc="55" dirty="0">
                <a:solidFill>
                  <a:srgbClr val="52BCEB"/>
                </a:solidFill>
                <a:latin typeface="Arial"/>
                <a:cs typeface="Arial"/>
              </a:rPr>
              <a:t> </a:t>
            </a:r>
            <a:r>
              <a:rPr sz="900" spc="-25" dirty="0">
                <a:solidFill>
                  <a:srgbClr val="52BCEB"/>
                </a:solidFill>
                <a:latin typeface="Arial"/>
                <a:cs typeface="Arial"/>
              </a:rPr>
              <a:t>al</a:t>
            </a:r>
            <a:r>
              <a:rPr sz="900" spc="5" dirty="0">
                <a:solidFill>
                  <a:srgbClr val="52BCEB"/>
                </a:solidFill>
                <a:latin typeface="Arial"/>
                <a:cs typeface="Arial"/>
              </a:rPr>
              <a:t>.,</a:t>
            </a:r>
            <a:r>
              <a:rPr sz="900" spc="55" dirty="0">
                <a:solidFill>
                  <a:srgbClr val="52BCEB"/>
                </a:solidFill>
                <a:latin typeface="Arial"/>
                <a:cs typeface="Arial"/>
              </a:rPr>
              <a:t> </a:t>
            </a:r>
            <a:r>
              <a:rPr sz="900" spc="-35" dirty="0">
                <a:solidFill>
                  <a:srgbClr val="52BCEB"/>
                </a:solidFill>
                <a:latin typeface="Arial"/>
                <a:cs typeface="Arial"/>
              </a:rPr>
              <a:t>2010;</a:t>
            </a:r>
            <a:r>
              <a:rPr sz="900" spc="55" dirty="0">
                <a:solidFill>
                  <a:srgbClr val="52BCEB"/>
                </a:solidFill>
                <a:latin typeface="Arial"/>
                <a:cs typeface="Arial"/>
              </a:rPr>
              <a:t> </a:t>
            </a:r>
            <a:r>
              <a:rPr sz="900" dirty="0">
                <a:solidFill>
                  <a:srgbClr val="52BCEB"/>
                </a:solidFill>
                <a:latin typeface="Arial"/>
                <a:cs typeface="Arial"/>
              </a:rPr>
              <a:t>L</a:t>
            </a:r>
            <a:r>
              <a:rPr sz="900" spc="15" dirty="0">
                <a:solidFill>
                  <a:srgbClr val="52BCEB"/>
                </a:solidFill>
                <a:latin typeface="Arial"/>
                <a:cs typeface="Arial"/>
              </a:rPr>
              <a:t>i</a:t>
            </a:r>
            <a:r>
              <a:rPr sz="900" spc="-30" dirty="0">
                <a:solidFill>
                  <a:srgbClr val="52BCEB"/>
                </a:solidFill>
                <a:latin typeface="Arial"/>
                <a:cs typeface="Arial"/>
              </a:rPr>
              <a:t>u</a:t>
            </a:r>
            <a:r>
              <a:rPr sz="900" spc="55" dirty="0">
                <a:solidFill>
                  <a:srgbClr val="52BCEB"/>
                </a:solidFill>
                <a:latin typeface="Arial"/>
                <a:cs typeface="Arial"/>
              </a:rPr>
              <a:t> </a:t>
            </a:r>
            <a:r>
              <a:rPr sz="900" spc="-40" dirty="0">
                <a:solidFill>
                  <a:srgbClr val="52BCEB"/>
                </a:solidFill>
                <a:latin typeface="Arial"/>
                <a:cs typeface="Arial"/>
              </a:rPr>
              <a:t>and</a:t>
            </a:r>
            <a:r>
              <a:rPr sz="900" spc="55" dirty="0">
                <a:solidFill>
                  <a:srgbClr val="52BCEB"/>
                </a:solidFill>
                <a:latin typeface="Arial"/>
                <a:cs typeface="Arial"/>
              </a:rPr>
              <a:t> </a:t>
            </a:r>
            <a:r>
              <a:rPr sz="900" dirty="0">
                <a:solidFill>
                  <a:srgbClr val="52BCEB"/>
                </a:solidFill>
                <a:latin typeface="Arial"/>
                <a:cs typeface="Arial"/>
              </a:rPr>
              <a:t>L</a:t>
            </a:r>
            <a:r>
              <a:rPr sz="900" spc="-45" dirty="0">
                <a:solidFill>
                  <a:srgbClr val="52BCEB"/>
                </a:solidFill>
                <a:latin typeface="Arial"/>
                <a:cs typeface="Arial"/>
              </a:rPr>
              <a:t>ane,</a:t>
            </a:r>
            <a:r>
              <a:rPr sz="900" spc="55" dirty="0">
                <a:solidFill>
                  <a:srgbClr val="52BCEB"/>
                </a:solidFill>
                <a:latin typeface="Arial"/>
                <a:cs typeface="Arial"/>
              </a:rPr>
              <a:t> </a:t>
            </a:r>
            <a:r>
              <a:rPr sz="900" spc="-35" dirty="0">
                <a:solidFill>
                  <a:srgbClr val="52BCEB"/>
                </a:solidFill>
                <a:latin typeface="Arial"/>
                <a:cs typeface="Arial"/>
              </a:rPr>
              <a:t>2016;</a:t>
            </a:r>
            <a:r>
              <a:rPr sz="900" spc="55" dirty="0">
                <a:solidFill>
                  <a:srgbClr val="52BCEB"/>
                </a:solidFill>
                <a:latin typeface="Arial"/>
                <a:cs typeface="Arial"/>
              </a:rPr>
              <a:t> </a:t>
            </a:r>
            <a:r>
              <a:rPr sz="900" spc="-25" dirty="0">
                <a:solidFill>
                  <a:srgbClr val="52BCEB"/>
                </a:solidFill>
                <a:latin typeface="Arial"/>
                <a:cs typeface="Arial"/>
              </a:rPr>
              <a:t>Hak</a:t>
            </a:r>
            <a:r>
              <a:rPr sz="900" dirty="0">
                <a:solidFill>
                  <a:srgbClr val="52BCEB"/>
                </a:solidFill>
                <a:latin typeface="Arial"/>
                <a:cs typeface="Arial"/>
              </a:rPr>
              <a:t>k</a:t>
            </a:r>
            <a:r>
              <a:rPr sz="900" spc="-25" dirty="0">
                <a:solidFill>
                  <a:srgbClr val="52BCEB"/>
                </a:solidFill>
                <a:latin typeface="Arial"/>
                <a:cs typeface="Arial"/>
              </a:rPr>
              <a:t>ani</a:t>
            </a:r>
            <a:r>
              <a:rPr sz="900" spc="30" dirty="0">
                <a:solidFill>
                  <a:srgbClr val="52BCEB"/>
                </a:solidFill>
                <a:latin typeface="Arial"/>
                <a:cs typeface="Arial"/>
              </a:rPr>
              <a:t>-</a:t>
            </a:r>
            <a:r>
              <a:rPr sz="900" spc="-25" dirty="0">
                <a:solidFill>
                  <a:srgbClr val="52BCEB"/>
                </a:solidFill>
                <a:latin typeface="Arial"/>
                <a:cs typeface="Arial"/>
              </a:rPr>
              <a:t>T</a:t>
            </a:r>
            <a:r>
              <a:rPr sz="900" spc="-10" dirty="0">
                <a:solidFill>
                  <a:srgbClr val="52BCEB"/>
                </a:solidFill>
                <a:latin typeface="Arial"/>
                <a:cs typeface="Arial"/>
              </a:rPr>
              <a:t>ur</a:t>
            </a:r>
            <a:r>
              <a:rPr sz="900" spc="55" dirty="0">
                <a:solidFill>
                  <a:srgbClr val="52BCEB"/>
                </a:solidFill>
                <a:latin typeface="Arial"/>
                <a:cs typeface="Arial"/>
              </a:rPr>
              <a:t> </a:t>
            </a:r>
            <a:r>
              <a:rPr sz="900" spc="-10" dirty="0">
                <a:solidFill>
                  <a:srgbClr val="52BCEB"/>
                </a:solidFill>
                <a:latin typeface="Arial"/>
                <a:cs typeface="Arial"/>
              </a:rPr>
              <a:t>et</a:t>
            </a:r>
            <a:r>
              <a:rPr sz="900" spc="55" dirty="0">
                <a:solidFill>
                  <a:srgbClr val="52BCEB"/>
                </a:solidFill>
                <a:latin typeface="Arial"/>
                <a:cs typeface="Arial"/>
              </a:rPr>
              <a:t> </a:t>
            </a:r>
            <a:r>
              <a:rPr sz="900" spc="-25" dirty="0">
                <a:solidFill>
                  <a:srgbClr val="52BCEB"/>
                </a:solidFill>
                <a:latin typeface="Arial"/>
                <a:cs typeface="Arial"/>
              </a:rPr>
              <a:t>al</a:t>
            </a:r>
            <a:r>
              <a:rPr sz="900" spc="5" dirty="0">
                <a:solidFill>
                  <a:srgbClr val="52BCEB"/>
                </a:solidFill>
                <a:latin typeface="Arial"/>
                <a:cs typeface="Arial"/>
              </a:rPr>
              <a:t>.,</a:t>
            </a:r>
            <a:r>
              <a:rPr sz="900" spc="55" dirty="0">
                <a:solidFill>
                  <a:srgbClr val="52BCEB"/>
                </a:solidFill>
                <a:latin typeface="Arial"/>
                <a:cs typeface="Arial"/>
              </a:rPr>
              <a:t> </a:t>
            </a:r>
            <a:r>
              <a:rPr sz="900" spc="-35" dirty="0">
                <a:solidFill>
                  <a:srgbClr val="52BCEB"/>
                </a:solidFill>
                <a:latin typeface="Arial"/>
                <a:cs typeface="Arial"/>
              </a:rPr>
              <a:t>2016,</a:t>
            </a:r>
            <a:r>
              <a:rPr sz="900" spc="55" dirty="0">
                <a:solidFill>
                  <a:srgbClr val="52BCEB"/>
                </a:solidFill>
                <a:latin typeface="Arial"/>
                <a:cs typeface="Arial"/>
              </a:rPr>
              <a:t> </a:t>
            </a:r>
            <a:r>
              <a:rPr sz="900" spc="-45" dirty="0" err="1">
                <a:solidFill>
                  <a:srgbClr val="52BCEB"/>
                </a:solidFill>
                <a:latin typeface="Arial"/>
                <a:cs typeface="Arial"/>
              </a:rPr>
              <a:t>P</a:t>
            </a:r>
            <a:r>
              <a:rPr sz="900" spc="-35" dirty="0" err="1">
                <a:solidFill>
                  <a:srgbClr val="52BCEB"/>
                </a:solidFill>
                <a:latin typeface="Arial"/>
                <a:cs typeface="Arial"/>
              </a:rPr>
              <a:t>admak</a:t>
            </a:r>
            <a:r>
              <a:rPr sz="900" spc="-25" dirty="0" err="1">
                <a:solidFill>
                  <a:srgbClr val="52BCEB"/>
                </a:solidFill>
                <a:latin typeface="Arial"/>
                <a:cs typeface="Arial"/>
              </a:rPr>
              <a:t>um</a:t>
            </a:r>
            <a:r>
              <a:rPr sz="900" spc="-85" dirty="0" err="1">
                <a:solidFill>
                  <a:srgbClr val="52BCEB"/>
                </a:solidFill>
                <a:latin typeface="Arial"/>
                <a:cs typeface="Arial"/>
              </a:rPr>
              <a:t>a</a:t>
            </a:r>
            <a:r>
              <a:rPr sz="900" spc="15" dirty="0" err="1">
                <a:solidFill>
                  <a:srgbClr val="52BCEB"/>
                </a:solidFill>
                <a:latin typeface="Arial"/>
                <a:cs typeface="Arial"/>
              </a:rPr>
              <a:t>r</a:t>
            </a:r>
            <a:r>
              <a:rPr lang="en-US" altLang="zh-CN" sz="900" spc="15" dirty="0">
                <a:solidFill>
                  <a:srgbClr val="52BCEB"/>
                </a:solidFill>
                <a:latin typeface="Arial"/>
                <a:cs typeface="Arial"/>
              </a:rPr>
              <a:t> </a:t>
            </a:r>
            <a:r>
              <a:rPr lang="en-US" altLang="zh-CN" sz="900" spc="-10" dirty="0">
                <a:solidFill>
                  <a:srgbClr val="52BCEB"/>
                </a:solidFill>
                <a:latin typeface="Arial"/>
                <a:cs typeface="Arial"/>
              </a:rPr>
              <a:t>et</a:t>
            </a:r>
            <a:r>
              <a:rPr lang="en-US" altLang="zh-CN" sz="900" spc="55" dirty="0">
                <a:solidFill>
                  <a:srgbClr val="52BCEB"/>
                </a:solidFill>
                <a:latin typeface="Arial"/>
                <a:cs typeface="Arial"/>
              </a:rPr>
              <a:t> </a:t>
            </a:r>
            <a:r>
              <a:rPr lang="en-US" altLang="zh-CN" sz="900" spc="-25" dirty="0">
                <a:solidFill>
                  <a:srgbClr val="52BCEB"/>
                </a:solidFill>
                <a:latin typeface="Arial"/>
                <a:cs typeface="Arial"/>
              </a:rPr>
              <a:t>al</a:t>
            </a:r>
            <a:r>
              <a:rPr lang="en-US" altLang="zh-CN" sz="900" spc="5" dirty="0">
                <a:solidFill>
                  <a:srgbClr val="52BCEB"/>
                </a:solidFill>
                <a:latin typeface="Arial"/>
                <a:cs typeface="Arial"/>
              </a:rPr>
              <a:t>.,</a:t>
            </a:r>
            <a:r>
              <a:rPr lang="en-US" altLang="zh-CN" sz="900" spc="55" dirty="0">
                <a:solidFill>
                  <a:srgbClr val="52BCEB"/>
                </a:solidFill>
                <a:latin typeface="Arial"/>
                <a:cs typeface="Arial"/>
              </a:rPr>
              <a:t> </a:t>
            </a:r>
            <a:r>
              <a:rPr lang="en-US" altLang="zh-CN" sz="900" spc="-35" dirty="0">
                <a:solidFill>
                  <a:srgbClr val="52BCEB"/>
                </a:solidFill>
                <a:latin typeface="Arial"/>
                <a:cs typeface="Arial"/>
              </a:rPr>
              <a:t>2017,</a:t>
            </a:r>
            <a:r>
              <a:rPr lang="en-US" altLang="zh-CN" sz="900" spc="55" dirty="0">
                <a:solidFill>
                  <a:srgbClr val="52BCEB"/>
                </a:solidFill>
                <a:latin typeface="Arial"/>
                <a:cs typeface="Arial"/>
              </a:rPr>
              <a:t> </a:t>
            </a:r>
            <a:r>
              <a:rPr lang="en-US" altLang="zh-CN" sz="900" spc="-35" dirty="0" err="1">
                <a:solidFill>
                  <a:srgbClr val="52BCEB"/>
                </a:solidFill>
                <a:latin typeface="Arial"/>
                <a:cs typeface="Arial"/>
              </a:rPr>
              <a:t>Ravi</a:t>
            </a:r>
            <a:r>
              <a:rPr lang="en-US" altLang="zh-CN" sz="900" spc="-40" dirty="0" err="1">
                <a:solidFill>
                  <a:srgbClr val="52BCEB"/>
                </a:solidFill>
                <a:latin typeface="Arial"/>
                <a:cs typeface="Arial"/>
              </a:rPr>
              <a:t>chander</a:t>
            </a:r>
            <a:r>
              <a:rPr lang="en-US" altLang="zh-CN" sz="900" spc="55" dirty="0">
                <a:solidFill>
                  <a:srgbClr val="52BCEB"/>
                </a:solidFill>
                <a:latin typeface="Arial"/>
                <a:cs typeface="Arial"/>
              </a:rPr>
              <a:t> </a:t>
            </a:r>
            <a:r>
              <a:rPr lang="en-US" altLang="zh-CN" sz="900" spc="-10" dirty="0">
                <a:solidFill>
                  <a:srgbClr val="52BCEB"/>
                </a:solidFill>
                <a:latin typeface="Arial"/>
                <a:cs typeface="Arial"/>
              </a:rPr>
              <a:t>et</a:t>
            </a:r>
            <a:r>
              <a:rPr lang="en-US" altLang="zh-CN" sz="900" spc="55" dirty="0">
                <a:solidFill>
                  <a:srgbClr val="52BCEB"/>
                </a:solidFill>
                <a:latin typeface="Arial"/>
                <a:cs typeface="Arial"/>
              </a:rPr>
              <a:t> </a:t>
            </a:r>
            <a:r>
              <a:rPr lang="en-US" altLang="zh-CN" sz="900" spc="-25" dirty="0">
                <a:solidFill>
                  <a:srgbClr val="52BCEB"/>
                </a:solidFill>
                <a:latin typeface="Arial"/>
                <a:cs typeface="Arial"/>
              </a:rPr>
              <a:t>al</a:t>
            </a:r>
            <a:r>
              <a:rPr lang="en-US" altLang="zh-CN" sz="900" spc="5" dirty="0">
                <a:solidFill>
                  <a:srgbClr val="52BCEB"/>
                </a:solidFill>
                <a:latin typeface="Arial"/>
                <a:cs typeface="Arial"/>
              </a:rPr>
              <a:t>.,</a:t>
            </a:r>
            <a:r>
              <a:rPr lang="en-US" altLang="zh-CN" sz="900" spc="55" dirty="0">
                <a:solidFill>
                  <a:srgbClr val="52BCEB"/>
                </a:solidFill>
                <a:latin typeface="Arial"/>
                <a:cs typeface="Arial"/>
              </a:rPr>
              <a:t> </a:t>
            </a:r>
            <a:r>
              <a:rPr lang="en-US" altLang="zh-CN" sz="900" spc="-35" dirty="0">
                <a:solidFill>
                  <a:srgbClr val="52BCEB"/>
                </a:solidFill>
                <a:latin typeface="Arial"/>
                <a:cs typeface="Arial"/>
              </a:rPr>
              <a:t>2017]</a:t>
            </a:r>
            <a:endParaRPr lang="en-US" altLang="zh-CN" sz="900" dirty="0">
              <a:latin typeface="Arial"/>
              <a:cs typeface="Arial"/>
            </a:endParaRPr>
          </a:p>
          <a:p>
            <a:pPr marL="12700">
              <a:lnSpc>
                <a:spcPct val="100000"/>
              </a:lnSpc>
            </a:pPr>
            <a:endParaRPr sz="900" dirty="0">
              <a:latin typeface="Arial"/>
              <a:cs typeface="Arial"/>
            </a:endParaRPr>
          </a:p>
        </p:txBody>
      </p:sp>
      <p:sp>
        <p:nvSpPr>
          <p:cNvPr id="4" name="灯片编号占位符 3">
            <a:extLst>
              <a:ext uri="{FF2B5EF4-FFF2-40B4-BE49-F238E27FC236}">
                <a16:creationId xmlns:a16="http://schemas.microsoft.com/office/drawing/2014/main" id="{B01A9BAC-DC8B-412C-9ADD-E8FC7DACE62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26</a:t>
            </a:fld>
            <a:r>
              <a:rPr lang="zh-CN" altLang="en-US" spc="-65"/>
              <a:t> </a:t>
            </a:r>
            <a:endParaRPr lang="en-US" altLang="zh-CN" spc="-2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Dialogue State Tracking </a:t>
            </a:r>
            <a:endParaRPr lang="zh-CN" altLang="en-US" dirty="0"/>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2"/>
          </p:nvPr>
        </p:nvSpPr>
        <p:spPr/>
        <p:txBody>
          <a:bodyPr/>
          <a:lstStyle/>
          <a:p>
            <a:pPr marL="106045">
              <a:lnSpc>
                <a:spcPct val="100000"/>
              </a:lnSpc>
            </a:pPr>
            <a:fld id="{81D60167-4931-47E6-BA6A-407CBD079E47}" type="slidenum">
              <a:rPr lang="en-US" altLang="zh-CN" spc="-20" smtClean="0"/>
              <a:t>27</a:t>
            </a:fld>
            <a:r>
              <a:rPr lang="zh-CN" altLang="en-US" spc="-65"/>
              <a:t> </a:t>
            </a:r>
            <a:endParaRPr lang="en-US" altLang="zh-CN" spc="-20" dirty="0"/>
          </a:p>
        </p:txBody>
      </p:sp>
    </p:spTree>
    <p:extLst>
      <p:ext uri="{BB962C8B-B14F-4D97-AF65-F5344CB8AC3E}">
        <p14:creationId xmlns:p14="http://schemas.microsoft.com/office/powerpoint/2010/main" val="2514813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Language Understanding</a:t>
            </a:r>
          </a:p>
        </p:txBody>
      </p:sp>
      <p:sp>
        <p:nvSpPr>
          <p:cNvPr id="6" name="object 6"/>
          <p:cNvSpPr/>
          <p:nvPr/>
        </p:nvSpPr>
        <p:spPr>
          <a:xfrm>
            <a:off x="651586" y="508430"/>
            <a:ext cx="3304794" cy="2947569"/>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2970E742-958B-481E-B626-4219EE78A122}"/>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28</a:t>
            </a:fld>
            <a:r>
              <a:rPr lang="zh-CN" altLang="en-US" spc="-65"/>
              <a:t> </a:t>
            </a:r>
            <a:endParaRPr lang="en-US" altLang="zh-CN" spc="-2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Dialogue State Tracking Challenge (DSTC)</a:t>
            </a:r>
          </a:p>
        </p:txBody>
      </p:sp>
      <p:sp>
        <p:nvSpPr>
          <p:cNvPr id="2" name="内容占位符 1">
            <a:extLst>
              <a:ext uri="{FF2B5EF4-FFF2-40B4-BE49-F238E27FC236}">
                <a16:creationId xmlns:a16="http://schemas.microsoft.com/office/drawing/2014/main" id="{4CAA079F-E788-4AB1-A160-231915F72901}"/>
              </a:ext>
            </a:extLst>
          </p:cNvPr>
          <p:cNvSpPr>
            <a:spLocks noGrp="1"/>
          </p:cNvSpPr>
          <p:nvPr>
            <p:ph idx="1"/>
          </p:nvPr>
        </p:nvSpPr>
        <p:spPr/>
        <p:txBody>
          <a:bodyPr/>
          <a:lstStyle/>
          <a:p>
            <a:r>
              <a:rPr lang="en-US" altLang="zh-CN" dirty="0">
                <a:solidFill>
                  <a:srgbClr val="FFFFFF"/>
                </a:solidFill>
                <a:latin typeface="Arial"/>
                <a:cs typeface="Arial"/>
              </a:rPr>
              <a:t>It is now </a:t>
            </a:r>
            <a:r>
              <a:rPr lang="en-US" altLang="zh-CN" b="1" dirty="0">
                <a:solidFill>
                  <a:srgbClr val="FFFFFF"/>
                </a:solidFill>
                <a:latin typeface="Arial" panose="020B0604020202020204" pitchFamily="34" charset="0"/>
                <a:cs typeface="Arial" panose="020B0604020202020204" pitchFamily="34" charset="0"/>
              </a:rPr>
              <a:t>Dialogue System Technology Challenge</a:t>
            </a:r>
            <a:r>
              <a:rPr lang="en-US" altLang="zh-CN" dirty="0">
                <a:solidFill>
                  <a:srgbClr val="FFFFFF"/>
                </a:solidFill>
                <a:latin typeface="Arial"/>
                <a:cs typeface="Arial"/>
              </a:rPr>
              <a:t>!</a:t>
            </a:r>
            <a:endParaRPr lang="en-US" altLang="zh-CN" dirty="0">
              <a:latin typeface="Arial"/>
              <a:cs typeface="Arial"/>
            </a:endParaRPr>
          </a:p>
          <a:p>
            <a:endParaRPr lang="zh-CN" altLang="en-US" dirty="0"/>
          </a:p>
        </p:txBody>
      </p:sp>
      <p:graphicFrame>
        <p:nvGraphicFramePr>
          <p:cNvPr id="6" name="object 6"/>
          <p:cNvGraphicFramePr>
            <a:graphicFrameLocks noGrp="1"/>
          </p:cNvGraphicFramePr>
          <p:nvPr>
            <p:extLst>
              <p:ext uri="{D42A27DB-BD31-4B8C-83A1-F6EECF244321}">
                <p14:modId xmlns:p14="http://schemas.microsoft.com/office/powerpoint/2010/main" val="432538945"/>
              </p:ext>
            </p:extLst>
          </p:nvPr>
        </p:nvGraphicFramePr>
        <p:xfrm>
          <a:off x="316944" y="968375"/>
          <a:ext cx="4047306" cy="2122409"/>
        </p:xfrm>
        <a:graphic>
          <a:graphicData uri="http://schemas.openxmlformats.org/drawingml/2006/table">
            <a:tbl>
              <a:tblPr firstRow="1" bandRow="1">
                <a:tableStyleId>{8EC20E35-A176-4012-BC5E-935CFFF8708E}</a:tableStyleId>
              </a:tblPr>
              <a:tblGrid>
                <a:gridCol w="683539">
                  <a:extLst>
                    <a:ext uri="{9D8B030D-6E8A-4147-A177-3AD203B41FA5}">
                      <a16:colId xmlns:a16="http://schemas.microsoft.com/office/drawing/2014/main" val="20000"/>
                    </a:ext>
                  </a:extLst>
                </a:gridCol>
                <a:gridCol w="713412">
                  <a:extLst>
                    <a:ext uri="{9D8B030D-6E8A-4147-A177-3AD203B41FA5}">
                      <a16:colId xmlns:a16="http://schemas.microsoft.com/office/drawing/2014/main" val="20001"/>
                    </a:ext>
                  </a:extLst>
                </a:gridCol>
                <a:gridCol w="924011">
                  <a:extLst>
                    <a:ext uri="{9D8B030D-6E8A-4147-A177-3AD203B41FA5}">
                      <a16:colId xmlns:a16="http://schemas.microsoft.com/office/drawing/2014/main" val="20002"/>
                    </a:ext>
                  </a:extLst>
                </a:gridCol>
                <a:gridCol w="814517">
                  <a:extLst>
                    <a:ext uri="{9D8B030D-6E8A-4147-A177-3AD203B41FA5}">
                      <a16:colId xmlns:a16="http://schemas.microsoft.com/office/drawing/2014/main" val="20003"/>
                    </a:ext>
                  </a:extLst>
                </a:gridCol>
                <a:gridCol w="911827">
                  <a:extLst>
                    <a:ext uri="{9D8B030D-6E8A-4147-A177-3AD203B41FA5}">
                      <a16:colId xmlns:a16="http://schemas.microsoft.com/office/drawing/2014/main" val="20004"/>
                    </a:ext>
                  </a:extLst>
                </a:gridCol>
              </a:tblGrid>
              <a:tr h="366229">
                <a:tc>
                  <a:txBody>
                    <a:bodyPr/>
                    <a:lstStyle/>
                    <a:p>
                      <a:pPr marL="75565">
                        <a:lnSpc>
                          <a:spcPct val="100000"/>
                        </a:lnSpc>
                      </a:pPr>
                      <a:r>
                        <a:rPr sz="900" dirty="0"/>
                        <a:t>Challenge</a:t>
                      </a:r>
                      <a:endParaRPr sz="900" dirty="0">
                        <a:latin typeface="Arial" panose="020B0604020202020204" pitchFamily="34" charset="0"/>
                        <a:cs typeface="Arial" panose="020B0604020202020204" pitchFamily="34" charset="0"/>
                      </a:endParaRPr>
                    </a:p>
                  </a:txBody>
                  <a:tcPr marL="0" marR="0" marT="0" marB="0"/>
                </a:tc>
                <a:tc>
                  <a:txBody>
                    <a:bodyPr/>
                    <a:lstStyle/>
                    <a:p>
                      <a:pPr marL="75565">
                        <a:lnSpc>
                          <a:spcPct val="100000"/>
                        </a:lnSpc>
                      </a:pPr>
                      <a:r>
                        <a:rPr sz="900" spc="-85" dirty="0"/>
                        <a:t>T</a:t>
                      </a:r>
                      <a:r>
                        <a:rPr sz="900" dirty="0"/>
                        <a:t>y</a:t>
                      </a:r>
                      <a:r>
                        <a:rPr sz="900" spc="25" dirty="0"/>
                        <a:t>p</a:t>
                      </a:r>
                      <a:r>
                        <a:rPr sz="900" dirty="0"/>
                        <a:t>e</a:t>
                      </a:r>
                      <a:endParaRPr sz="900" dirty="0">
                        <a:latin typeface="Arial" panose="020B0604020202020204" pitchFamily="34" charset="0"/>
                        <a:cs typeface="Arial" panose="020B0604020202020204" pitchFamily="34" charset="0"/>
                      </a:endParaRPr>
                    </a:p>
                  </a:txBody>
                  <a:tcPr marL="0" marR="0" marT="0" marB="0"/>
                </a:tc>
                <a:tc>
                  <a:txBody>
                    <a:bodyPr/>
                    <a:lstStyle/>
                    <a:p>
                      <a:pPr marL="198120">
                        <a:lnSpc>
                          <a:spcPct val="100000"/>
                        </a:lnSpc>
                      </a:pPr>
                      <a:r>
                        <a:rPr sz="900" dirty="0"/>
                        <a:t>Domain</a:t>
                      </a:r>
                      <a:endParaRPr sz="900" dirty="0">
                        <a:latin typeface="Arial" panose="020B0604020202020204" pitchFamily="34" charset="0"/>
                        <a:cs typeface="Arial" panose="020B0604020202020204" pitchFamily="34" charset="0"/>
                      </a:endParaRPr>
                    </a:p>
                  </a:txBody>
                  <a:tcPr marL="0" marR="0" marT="0" marB="0"/>
                </a:tc>
                <a:tc>
                  <a:txBody>
                    <a:bodyPr/>
                    <a:lstStyle/>
                    <a:p>
                      <a:pPr marL="118110" marR="220345">
                        <a:lnSpc>
                          <a:spcPct val="101499"/>
                        </a:lnSpc>
                      </a:pPr>
                      <a:r>
                        <a:rPr sz="900" dirty="0"/>
                        <a:t>Data Provider</a:t>
                      </a:r>
                      <a:endParaRPr sz="900" dirty="0">
                        <a:latin typeface="Arial" panose="020B0604020202020204" pitchFamily="34" charset="0"/>
                        <a:cs typeface="Arial" panose="020B0604020202020204" pitchFamily="34" charset="0"/>
                      </a:endParaRPr>
                    </a:p>
                  </a:txBody>
                  <a:tcPr marL="0" marR="0" marT="0" marB="0"/>
                </a:tc>
                <a:tc>
                  <a:txBody>
                    <a:bodyPr/>
                    <a:lstStyle/>
                    <a:p>
                      <a:pPr marL="143510">
                        <a:lnSpc>
                          <a:spcPct val="100000"/>
                        </a:lnSpc>
                      </a:pPr>
                      <a:r>
                        <a:rPr sz="900" dirty="0"/>
                        <a:t>Main</a:t>
                      </a:r>
                      <a:r>
                        <a:rPr sz="900" spc="-70" dirty="0"/>
                        <a:t> </a:t>
                      </a:r>
                      <a:r>
                        <a:rPr sz="900" dirty="0"/>
                        <a:t>Theme</a:t>
                      </a:r>
                      <a:endParaRPr sz="900" dirty="0">
                        <a:latin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0000"/>
                  </a:ext>
                </a:extLst>
              </a:tr>
              <a:tr h="313557">
                <a:tc>
                  <a:txBody>
                    <a:bodyPr/>
                    <a:lstStyle/>
                    <a:p>
                      <a:pPr marL="75565">
                        <a:lnSpc>
                          <a:spcPct val="100000"/>
                        </a:lnSpc>
                      </a:pPr>
                      <a:r>
                        <a:rPr sz="900" dirty="0"/>
                        <a:t>DSTC1</a:t>
                      </a:r>
                      <a:endParaRPr sz="900" dirty="0">
                        <a:latin typeface="Arial"/>
                        <a:cs typeface="Arial"/>
                      </a:endParaRPr>
                    </a:p>
                  </a:txBody>
                  <a:tcPr marL="0" marR="0" marT="0" marB="0" anchor="ctr"/>
                </a:tc>
                <a:tc>
                  <a:txBody>
                    <a:bodyPr/>
                    <a:lstStyle/>
                    <a:p>
                      <a:pPr marL="75565">
                        <a:lnSpc>
                          <a:spcPct val="100000"/>
                        </a:lnSpc>
                      </a:pPr>
                      <a:r>
                        <a:rPr sz="900" dirty="0"/>
                        <a:t>Human-</a:t>
                      </a:r>
                    </a:p>
                    <a:p>
                      <a:pPr marL="75565">
                        <a:lnSpc>
                          <a:spcPct val="100000"/>
                        </a:lnSpc>
                      </a:pPr>
                      <a:r>
                        <a:rPr sz="900" dirty="0"/>
                        <a:t>Machine</a:t>
                      </a:r>
                      <a:endParaRPr sz="900" dirty="0">
                        <a:latin typeface="Arial"/>
                        <a:cs typeface="Arial"/>
                      </a:endParaRPr>
                    </a:p>
                  </a:txBody>
                  <a:tcPr marL="0" marR="0" marT="0" marB="0" anchor="ctr"/>
                </a:tc>
                <a:tc>
                  <a:txBody>
                    <a:bodyPr/>
                    <a:lstStyle/>
                    <a:p>
                      <a:pPr marL="198120">
                        <a:lnSpc>
                          <a:spcPct val="100000"/>
                        </a:lnSpc>
                      </a:pPr>
                      <a:r>
                        <a:rPr sz="900" dirty="0"/>
                        <a:t>Bus</a:t>
                      </a:r>
                      <a:r>
                        <a:rPr sz="900" spc="55" dirty="0"/>
                        <a:t> </a:t>
                      </a:r>
                      <a:r>
                        <a:rPr sz="900" dirty="0"/>
                        <a:t>Route</a:t>
                      </a:r>
                      <a:endParaRPr sz="900" dirty="0">
                        <a:latin typeface="Arial"/>
                        <a:cs typeface="Arial"/>
                      </a:endParaRPr>
                    </a:p>
                  </a:txBody>
                  <a:tcPr marL="0" marR="0" marT="0" marB="0" anchor="ctr"/>
                </a:tc>
                <a:tc>
                  <a:txBody>
                    <a:bodyPr/>
                    <a:lstStyle/>
                    <a:p>
                      <a:pPr marL="118110">
                        <a:lnSpc>
                          <a:spcPct val="100000"/>
                        </a:lnSpc>
                      </a:pPr>
                      <a:r>
                        <a:rPr sz="900" dirty="0"/>
                        <a:t>CMU</a:t>
                      </a:r>
                      <a:endParaRPr sz="900" dirty="0">
                        <a:latin typeface="Arial"/>
                        <a:cs typeface="Arial"/>
                      </a:endParaRPr>
                    </a:p>
                  </a:txBody>
                  <a:tcPr marL="0" marR="0" marT="0" marB="0" anchor="ctr"/>
                </a:tc>
                <a:tc>
                  <a:txBody>
                    <a:bodyPr/>
                    <a:lstStyle/>
                    <a:p>
                      <a:pPr marL="143510" algn="l">
                        <a:lnSpc>
                          <a:spcPct val="100000"/>
                        </a:lnSpc>
                      </a:pPr>
                      <a:r>
                        <a:rPr sz="900" spc="-5" dirty="0"/>
                        <a:t>E</a:t>
                      </a:r>
                      <a:r>
                        <a:rPr sz="900" dirty="0"/>
                        <a:t>valuation</a:t>
                      </a:r>
                    </a:p>
                    <a:p>
                      <a:pPr marL="143510" algn="l">
                        <a:lnSpc>
                          <a:spcPct val="100000"/>
                        </a:lnSpc>
                      </a:pPr>
                      <a:r>
                        <a:rPr sz="900" dirty="0"/>
                        <a:t>Metrics</a:t>
                      </a:r>
                      <a:endParaRPr sz="900" dirty="0">
                        <a:latin typeface="Arial"/>
                        <a:cs typeface="Arial"/>
                      </a:endParaRPr>
                    </a:p>
                  </a:txBody>
                  <a:tcPr marL="0" marR="0" marT="0" marB="0" anchor="ctr"/>
                </a:tc>
                <a:extLst>
                  <a:ext uri="{0D108BD9-81ED-4DB2-BD59-A6C34878D82A}">
                    <a16:rowId xmlns:a16="http://schemas.microsoft.com/office/drawing/2014/main" val="10001"/>
                  </a:ext>
                </a:extLst>
              </a:tr>
              <a:tr h="278358">
                <a:tc>
                  <a:txBody>
                    <a:bodyPr/>
                    <a:lstStyle/>
                    <a:p>
                      <a:pPr marL="75565">
                        <a:lnSpc>
                          <a:spcPct val="100000"/>
                        </a:lnSpc>
                      </a:pPr>
                      <a:r>
                        <a:rPr sz="900" dirty="0"/>
                        <a:t>DSTC2</a:t>
                      </a:r>
                      <a:endParaRPr sz="900" dirty="0">
                        <a:latin typeface="Arial"/>
                        <a:cs typeface="Arial"/>
                      </a:endParaRPr>
                    </a:p>
                  </a:txBody>
                  <a:tcPr marL="0" marR="0" marT="0" marB="0" anchor="ctr">
                    <a:solidFill>
                      <a:schemeClr val="accent2">
                        <a:lumMod val="60000"/>
                        <a:lumOff val="40000"/>
                      </a:schemeClr>
                    </a:solidFill>
                  </a:tcPr>
                </a:tc>
                <a:tc>
                  <a:txBody>
                    <a:bodyPr/>
                    <a:lstStyle/>
                    <a:p>
                      <a:pPr marL="75565">
                        <a:lnSpc>
                          <a:spcPct val="100000"/>
                        </a:lnSpc>
                      </a:pPr>
                      <a:r>
                        <a:rPr sz="900" dirty="0"/>
                        <a:t>Human-</a:t>
                      </a:r>
                    </a:p>
                    <a:p>
                      <a:pPr marL="75565">
                        <a:lnSpc>
                          <a:spcPct val="100000"/>
                        </a:lnSpc>
                      </a:pPr>
                      <a:r>
                        <a:rPr sz="900" dirty="0"/>
                        <a:t>Machine</a:t>
                      </a:r>
                      <a:endParaRPr sz="900" dirty="0">
                        <a:latin typeface="Arial"/>
                        <a:cs typeface="Arial"/>
                      </a:endParaRPr>
                    </a:p>
                  </a:txBody>
                  <a:tcPr marL="0" marR="0" marT="0" marB="0" anchor="ctr">
                    <a:solidFill>
                      <a:schemeClr val="accent2">
                        <a:lumMod val="60000"/>
                        <a:lumOff val="40000"/>
                      </a:schemeClr>
                    </a:solidFill>
                  </a:tcPr>
                </a:tc>
                <a:tc>
                  <a:txBody>
                    <a:bodyPr/>
                    <a:lstStyle/>
                    <a:p>
                      <a:pPr marL="198120">
                        <a:lnSpc>
                          <a:spcPct val="100000"/>
                        </a:lnSpc>
                      </a:pPr>
                      <a:r>
                        <a:rPr sz="900" dirty="0"/>
                        <a:t>Restaurant</a:t>
                      </a:r>
                      <a:endParaRPr sz="900" dirty="0">
                        <a:latin typeface="Arial"/>
                        <a:cs typeface="Arial"/>
                      </a:endParaRPr>
                    </a:p>
                  </a:txBody>
                  <a:tcPr marL="0" marR="0" marT="0" marB="0" anchor="ctr">
                    <a:solidFill>
                      <a:schemeClr val="accent2">
                        <a:lumMod val="60000"/>
                        <a:lumOff val="40000"/>
                      </a:schemeClr>
                    </a:solidFill>
                  </a:tcPr>
                </a:tc>
                <a:tc>
                  <a:txBody>
                    <a:bodyPr/>
                    <a:lstStyle/>
                    <a:p>
                      <a:pPr marL="118110">
                        <a:lnSpc>
                          <a:spcPct val="100000"/>
                        </a:lnSpc>
                      </a:pPr>
                      <a:r>
                        <a:rPr sz="900" dirty="0"/>
                        <a:t>Cam</a:t>
                      </a:r>
                      <a:r>
                        <a:rPr sz="900" spc="-30" dirty="0"/>
                        <a:t>b</a:t>
                      </a:r>
                      <a:r>
                        <a:rPr sz="900" dirty="0"/>
                        <a:t>ridge</a:t>
                      </a:r>
                      <a:endParaRPr sz="900" dirty="0">
                        <a:latin typeface="Arial"/>
                        <a:cs typeface="Arial"/>
                      </a:endParaRPr>
                    </a:p>
                  </a:txBody>
                  <a:tcPr marL="0" marR="0" marT="0" marB="0" anchor="ctr">
                    <a:solidFill>
                      <a:schemeClr val="accent2">
                        <a:lumMod val="60000"/>
                        <a:lumOff val="40000"/>
                      </a:schemeClr>
                    </a:solidFill>
                  </a:tcPr>
                </a:tc>
                <a:tc>
                  <a:txBody>
                    <a:bodyPr/>
                    <a:lstStyle/>
                    <a:p>
                      <a:pPr marL="143510" algn="l">
                        <a:lnSpc>
                          <a:spcPct val="100000"/>
                        </a:lnSpc>
                        <a:tabLst>
                          <a:tab pos="579120" algn="l"/>
                        </a:tabLst>
                      </a:pPr>
                      <a:r>
                        <a:rPr sz="900" dirty="0"/>
                        <a:t>User</a:t>
                      </a:r>
                      <a:r>
                        <a:rPr lang="en-US" sz="900" dirty="0"/>
                        <a:t> </a:t>
                      </a:r>
                      <a:r>
                        <a:rPr sz="900" dirty="0"/>
                        <a:t>Goal</a:t>
                      </a:r>
                    </a:p>
                    <a:p>
                      <a:pPr marL="143510" algn="l">
                        <a:lnSpc>
                          <a:spcPct val="100000"/>
                        </a:lnSpc>
                      </a:pPr>
                      <a:r>
                        <a:rPr sz="900" dirty="0"/>
                        <a:t>Changes</a:t>
                      </a:r>
                      <a:endParaRPr sz="900" dirty="0">
                        <a:latin typeface="Arial"/>
                        <a:cs typeface="Arial"/>
                      </a:endParaRPr>
                    </a:p>
                  </a:txBody>
                  <a:tcPr marL="0" marR="0" marT="0" marB="0" anchor="ctr">
                    <a:solidFill>
                      <a:schemeClr val="accent2">
                        <a:lumMod val="60000"/>
                        <a:lumOff val="40000"/>
                      </a:schemeClr>
                    </a:solidFill>
                  </a:tcPr>
                </a:tc>
                <a:extLst>
                  <a:ext uri="{0D108BD9-81ED-4DB2-BD59-A6C34878D82A}">
                    <a16:rowId xmlns:a16="http://schemas.microsoft.com/office/drawing/2014/main" val="10003"/>
                  </a:ext>
                </a:extLst>
              </a:tr>
              <a:tr h="278351">
                <a:tc>
                  <a:txBody>
                    <a:bodyPr/>
                    <a:lstStyle/>
                    <a:p>
                      <a:pPr marL="75565">
                        <a:lnSpc>
                          <a:spcPct val="100000"/>
                        </a:lnSpc>
                      </a:pPr>
                      <a:r>
                        <a:rPr sz="900" dirty="0"/>
                        <a:t>DSTC3</a:t>
                      </a:r>
                      <a:endParaRPr sz="900" dirty="0">
                        <a:latin typeface="Arial"/>
                        <a:cs typeface="Arial"/>
                      </a:endParaRPr>
                    </a:p>
                  </a:txBody>
                  <a:tcPr marL="0" marR="0" marT="0" marB="0" anchor="ctr"/>
                </a:tc>
                <a:tc>
                  <a:txBody>
                    <a:bodyPr/>
                    <a:lstStyle/>
                    <a:p>
                      <a:pPr marL="75565">
                        <a:lnSpc>
                          <a:spcPct val="100000"/>
                        </a:lnSpc>
                      </a:pPr>
                      <a:r>
                        <a:rPr sz="900" dirty="0"/>
                        <a:t>Human-</a:t>
                      </a:r>
                    </a:p>
                    <a:p>
                      <a:pPr marL="75565">
                        <a:lnSpc>
                          <a:spcPct val="100000"/>
                        </a:lnSpc>
                      </a:pPr>
                      <a:r>
                        <a:rPr sz="900" dirty="0"/>
                        <a:t>Machine</a:t>
                      </a:r>
                      <a:endParaRPr sz="900" dirty="0">
                        <a:latin typeface="Arial"/>
                        <a:cs typeface="Arial"/>
                      </a:endParaRPr>
                    </a:p>
                  </a:txBody>
                  <a:tcPr marL="0" marR="0" marT="0" marB="0" anchor="ctr"/>
                </a:tc>
                <a:tc>
                  <a:txBody>
                    <a:bodyPr/>
                    <a:lstStyle/>
                    <a:p>
                      <a:pPr marL="198120">
                        <a:lnSpc>
                          <a:spcPct val="100000"/>
                        </a:lnSpc>
                      </a:pPr>
                      <a:r>
                        <a:rPr sz="900" spc="-80" dirty="0"/>
                        <a:t>T</a:t>
                      </a:r>
                      <a:r>
                        <a:rPr sz="900" dirty="0"/>
                        <a:t>ourist</a:t>
                      </a:r>
                      <a:r>
                        <a:rPr sz="900" spc="55" dirty="0"/>
                        <a:t> </a:t>
                      </a:r>
                      <a:r>
                        <a:rPr sz="900" dirty="0"/>
                        <a:t>Info</a:t>
                      </a:r>
                      <a:endParaRPr sz="900" dirty="0">
                        <a:latin typeface="Arial"/>
                        <a:cs typeface="Arial"/>
                      </a:endParaRPr>
                    </a:p>
                  </a:txBody>
                  <a:tcPr marL="0" marR="0" marT="0" marB="0" anchor="ctr"/>
                </a:tc>
                <a:tc>
                  <a:txBody>
                    <a:bodyPr/>
                    <a:lstStyle/>
                    <a:p>
                      <a:pPr marL="118110">
                        <a:lnSpc>
                          <a:spcPct val="100000"/>
                        </a:lnSpc>
                      </a:pPr>
                      <a:r>
                        <a:rPr sz="900" dirty="0"/>
                        <a:t>Cam</a:t>
                      </a:r>
                      <a:r>
                        <a:rPr sz="900" spc="-30" dirty="0"/>
                        <a:t>b</a:t>
                      </a:r>
                      <a:r>
                        <a:rPr sz="900" dirty="0"/>
                        <a:t>ridge</a:t>
                      </a:r>
                      <a:endParaRPr sz="900" dirty="0">
                        <a:latin typeface="Arial"/>
                        <a:cs typeface="Arial"/>
                      </a:endParaRPr>
                    </a:p>
                  </a:txBody>
                  <a:tcPr marL="0" marR="0" marT="0" marB="0" anchor="ctr"/>
                </a:tc>
                <a:tc>
                  <a:txBody>
                    <a:bodyPr/>
                    <a:lstStyle/>
                    <a:p>
                      <a:pPr marL="143510" algn="l">
                        <a:lnSpc>
                          <a:spcPct val="100000"/>
                        </a:lnSpc>
                      </a:pPr>
                      <a:r>
                        <a:rPr sz="900" spc="-5" dirty="0"/>
                        <a:t>D</a:t>
                      </a:r>
                      <a:r>
                        <a:rPr sz="900" dirty="0"/>
                        <a:t>oma</a:t>
                      </a:r>
                      <a:r>
                        <a:rPr sz="900" spc="-5" dirty="0"/>
                        <a:t>i</a:t>
                      </a:r>
                      <a:r>
                        <a:rPr sz="900" dirty="0"/>
                        <a:t>n</a:t>
                      </a:r>
                    </a:p>
                    <a:p>
                      <a:pPr marL="143510" algn="l">
                        <a:lnSpc>
                          <a:spcPct val="100000"/>
                        </a:lnSpc>
                      </a:pPr>
                      <a:r>
                        <a:rPr sz="900" spc="-30" dirty="0"/>
                        <a:t>A</a:t>
                      </a:r>
                      <a:r>
                        <a:rPr sz="900" dirty="0"/>
                        <a:t>dap</a:t>
                      </a:r>
                      <a:r>
                        <a:rPr sz="900" spc="-5" dirty="0"/>
                        <a:t>t</a:t>
                      </a:r>
                      <a:r>
                        <a:rPr sz="900" dirty="0"/>
                        <a:t>a</a:t>
                      </a:r>
                      <a:r>
                        <a:rPr sz="900" spc="-5" dirty="0"/>
                        <a:t>t</a:t>
                      </a:r>
                      <a:r>
                        <a:rPr sz="900" dirty="0"/>
                        <a:t>ion</a:t>
                      </a:r>
                      <a:endParaRPr sz="900" dirty="0">
                        <a:latin typeface="Arial"/>
                        <a:cs typeface="Arial"/>
                      </a:endParaRPr>
                    </a:p>
                  </a:txBody>
                  <a:tcPr marL="0" marR="0" marT="0" marB="0" anchor="ctr"/>
                </a:tc>
                <a:extLst>
                  <a:ext uri="{0D108BD9-81ED-4DB2-BD59-A6C34878D82A}">
                    <a16:rowId xmlns:a16="http://schemas.microsoft.com/office/drawing/2014/main" val="10005"/>
                  </a:ext>
                </a:extLst>
              </a:tr>
              <a:tr h="278351">
                <a:tc>
                  <a:txBody>
                    <a:bodyPr/>
                    <a:lstStyle/>
                    <a:p>
                      <a:pPr marL="75565">
                        <a:lnSpc>
                          <a:spcPct val="100000"/>
                        </a:lnSpc>
                      </a:pPr>
                      <a:r>
                        <a:rPr sz="900" dirty="0"/>
                        <a:t>DSTC4</a:t>
                      </a:r>
                      <a:endParaRPr sz="900" dirty="0">
                        <a:latin typeface="Arial"/>
                        <a:cs typeface="Arial"/>
                      </a:endParaRPr>
                    </a:p>
                  </a:txBody>
                  <a:tcPr marL="0" marR="0" marT="0" marB="0" anchor="ctr"/>
                </a:tc>
                <a:tc>
                  <a:txBody>
                    <a:bodyPr/>
                    <a:lstStyle/>
                    <a:p>
                      <a:pPr marL="75565">
                        <a:lnSpc>
                          <a:spcPct val="100000"/>
                        </a:lnSpc>
                      </a:pPr>
                      <a:r>
                        <a:rPr sz="900" dirty="0"/>
                        <a:t>Human-</a:t>
                      </a:r>
                    </a:p>
                    <a:p>
                      <a:pPr marL="75565">
                        <a:lnSpc>
                          <a:spcPct val="100000"/>
                        </a:lnSpc>
                      </a:pPr>
                      <a:r>
                        <a:rPr sz="900" dirty="0"/>
                        <a:t>Human</a:t>
                      </a:r>
                      <a:endParaRPr sz="900" dirty="0">
                        <a:latin typeface="Arial"/>
                        <a:cs typeface="Arial"/>
                      </a:endParaRPr>
                    </a:p>
                  </a:txBody>
                  <a:tcPr marL="0" marR="0" marT="0" marB="0" anchor="ctr"/>
                </a:tc>
                <a:tc>
                  <a:txBody>
                    <a:bodyPr/>
                    <a:lstStyle/>
                    <a:p>
                      <a:pPr marL="198120">
                        <a:lnSpc>
                          <a:spcPct val="100000"/>
                        </a:lnSpc>
                      </a:pPr>
                      <a:r>
                        <a:rPr sz="900" spc="-80" dirty="0"/>
                        <a:t>T</a:t>
                      </a:r>
                      <a:r>
                        <a:rPr sz="900" dirty="0"/>
                        <a:t>ourist</a:t>
                      </a:r>
                      <a:r>
                        <a:rPr sz="900" spc="55" dirty="0"/>
                        <a:t> </a:t>
                      </a:r>
                      <a:r>
                        <a:rPr sz="900" dirty="0"/>
                        <a:t>Info</a:t>
                      </a:r>
                      <a:endParaRPr sz="900" dirty="0">
                        <a:latin typeface="Arial"/>
                        <a:cs typeface="Arial"/>
                      </a:endParaRPr>
                    </a:p>
                  </a:txBody>
                  <a:tcPr marL="0" marR="0" marT="0" marB="0" anchor="ctr"/>
                </a:tc>
                <a:tc>
                  <a:txBody>
                    <a:bodyPr/>
                    <a:lstStyle/>
                    <a:p>
                      <a:pPr marL="118110">
                        <a:lnSpc>
                          <a:spcPct val="100000"/>
                        </a:lnSpc>
                      </a:pPr>
                      <a:r>
                        <a:rPr sz="900" dirty="0"/>
                        <a:t>I2R</a:t>
                      </a:r>
                      <a:endParaRPr sz="900" dirty="0">
                        <a:latin typeface="Arial"/>
                        <a:cs typeface="Arial"/>
                      </a:endParaRPr>
                    </a:p>
                  </a:txBody>
                  <a:tcPr marL="0" marR="0" marT="0" marB="0" anchor="ctr"/>
                </a:tc>
                <a:tc>
                  <a:txBody>
                    <a:bodyPr/>
                    <a:lstStyle/>
                    <a:p>
                      <a:pPr marL="143510" algn="l">
                        <a:lnSpc>
                          <a:spcPct val="100000"/>
                        </a:lnSpc>
                      </a:pPr>
                      <a:r>
                        <a:rPr sz="900" dirty="0"/>
                        <a:t>Human </a:t>
                      </a:r>
                      <a:r>
                        <a:rPr sz="900" spc="55" dirty="0"/>
                        <a:t> </a:t>
                      </a:r>
                      <a:r>
                        <a:rPr sz="900" dirty="0"/>
                        <a:t>Conversation</a:t>
                      </a:r>
                      <a:endParaRPr sz="900" dirty="0">
                        <a:latin typeface="Arial"/>
                        <a:cs typeface="Arial"/>
                      </a:endParaRPr>
                    </a:p>
                  </a:txBody>
                  <a:tcPr marL="0" marR="0" marT="0" marB="0" anchor="ctr"/>
                </a:tc>
                <a:extLst>
                  <a:ext uri="{0D108BD9-81ED-4DB2-BD59-A6C34878D82A}">
                    <a16:rowId xmlns:a16="http://schemas.microsoft.com/office/drawing/2014/main" val="10007"/>
                  </a:ext>
                </a:extLst>
              </a:tr>
              <a:tr h="278358">
                <a:tc>
                  <a:txBody>
                    <a:bodyPr/>
                    <a:lstStyle/>
                    <a:p>
                      <a:pPr marL="75565">
                        <a:lnSpc>
                          <a:spcPct val="100000"/>
                        </a:lnSpc>
                      </a:pPr>
                      <a:r>
                        <a:rPr sz="900" dirty="0"/>
                        <a:t>DSTC5</a:t>
                      </a:r>
                      <a:endParaRPr sz="900" dirty="0">
                        <a:latin typeface="Arial"/>
                        <a:cs typeface="Arial"/>
                      </a:endParaRPr>
                    </a:p>
                  </a:txBody>
                  <a:tcPr marL="0" marR="0" marT="0" marB="0" anchor="ctr"/>
                </a:tc>
                <a:tc>
                  <a:txBody>
                    <a:bodyPr/>
                    <a:lstStyle/>
                    <a:p>
                      <a:pPr marL="75565">
                        <a:lnSpc>
                          <a:spcPct val="100000"/>
                        </a:lnSpc>
                      </a:pPr>
                      <a:r>
                        <a:rPr sz="900" dirty="0"/>
                        <a:t>Human-</a:t>
                      </a:r>
                    </a:p>
                    <a:p>
                      <a:pPr marL="75565">
                        <a:lnSpc>
                          <a:spcPct val="100000"/>
                        </a:lnSpc>
                      </a:pPr>
                      <a:r>
                        <a:rPr sz="900" dirty="0"/>
                        <a:t>Human</a:t>
                      </a:r>
                      <a:endParaRPr sz="900" dirty="0">
                        <a:latin typeface="Arial"/>
                        <a:cs typeface="Arial"/>
                      </a:endParaRPr>
                    </a:p>
                  </a:txBody>
                  <a:tcPr marL="0" marR="0" marT="0" marB="0" anchor="ctr"/>
                </a:tc>
                <a:tc>
                  <a:txBody>
                    <a:bodyPr/>
                    <a:lstStyle/>
                    <a:p>
                      <a:pPr marL="198120">
                        <a:lnSpc>
                          <a:spcPct val="100000"/>
                        </a:lnSpc>
                      </a:pPr>
                      <a:r>
                        <a:rPr sz="900" spc="-80" dirty="0"/>
                        <a:t>T</a:t>
                      </a:r>
                      <a:r>
                        <a:rPr sz="900" dirty="0"/>
                        <a:t>ourist</a:t>
                      </a:r>
                      <a:r>
                        <a:rPr sz="900" spc="55" dirty="0"/>
                        <a:t> </a:t>
                      </a:r>
                      <a:r>
                        <a:rPr sz="900" dirty="0"/>
                        <a:t>Info</a:t>
                      </a:r>
                      <a:endParaRPr sz="900" dirty="0">
                        <a:latin typeface="Arial"/>
                        <a:cs typeface="Arial"/>
                      </a:endParaRPr>
                    </a:p>
                  </a:txBody>
                  <a:tcPr marL="0" marR="0" marT="0" marB="0" anchor="ctr"/>
                </a:tc>
                <a:tc>
                  <a:txBody>
                    <a:bodyPr/>
                    <a:lstStyle/>
                    <a:p>
                      <a:pPr marL="118110">
                        <a:lnSpc>
                          <a:spcPct val="100000"/>
                        </a:lnSpc>
                      </a:pPr>
                      <a:r>
                        <a:rPr sz="900" dirty="0"/>
                        <a:t>I2R</a:t>
                      </a:r>
                      <a:endParaRPr sz="900" dirty="0">
                        <a:latin typeface="Arial"/>
                        <a:cs typeface="Arial"/>
                      </a:endParaRPr>
                    </a:p>
                  </a:txBody>
                  <a:tcPr marL="0" marR="0" marT="0" marB="0" anchor="ctr"/>
                </a:tc>
                <a:tc>
                  <a:txBody>
                    <a:bodyPr/>
                    <a:lstStyle/>
                    <a:p>
                      <a:pPr marL="143510" algn="l">
                        <a:lnSpc>
                          <a:spcPct val="100000"/>
                        </a:lnSpc>
                      </a:pPr>
                      <a:r>
                        <a:rPr sz="900" dirty="0"/>
                        <a:t>Language</a:t>
                      </a:r>
                    </a:p>
                    <a:p>
                      <a:pPr marL="143510" algn="l">
                        <a:lnSpc>
                          <a:spcPct val="100000"/>
                        </a:lnSpc>
                      </a:pPr>
                      <a:r>
                        <a:rPr sz="900" spc="-30" dirty="0"/>
                        <a:t>A</a:t>
                      </a:r>
                      <a:r>
                        <a:rPr sz="900" dirty="0"/>
                        <a:t>dap</a:t>
                      </a:r>
                      <a:r>
                        <a:rPr sz="900" spc="-5" dirty="0"/>
                        <a:t>t</a:t>
                      </a:r>
                      <a:r>
                        <a:rPr sz="900" dirty="0"/>
                        <a:t>a</a:t>
                      </a:r>
                      <a:r>
                        <a:rPr sz="900" spc="-5" dirty="0"/>
                        <a:t>t</a:t>
                      </a:r>
                      <a:r>
                        <a:rPr sz="900" dirty="0"/>
                        <a:t>ion</a:t>
                      </a:r>
                      <a:endParaRPr sz="900" dirty="0">
                        <a:latin typeface="Arial"/>
                        <a:cs typeface="Arial"/>
                      </a:endParaRPr>
                    </a:p>
                  </a:txBody>
                  <a:tcPr marL="0" marR="0" marT="0" marB="0" anchor="ctr"/>
                </a:tc>
                <a:extLst>
                  <a:ext uri="{0D108BD9-81ED-4DB2-BD59-A6C34878D82A}">
                    <a16:rowId xmlns:a16="http://schemas.microsoft.com/office/drawing/2014/main" val="10009"/>
                  </a:ext>
                </a:extLst>
              </a:tr>
              <a:tr h="329205">
                <a:tc>
                  <a:txBody>
                    <a:bodyPr/>
                    <a:lstStyle/>
                    <a:p>
                      <a:pPr marL="75565">
                        <a:lnSpc>
                          <a:spcPct val="100000"/>
                        </a:lnSpc>
                      </a:pPr>
                      <a:r>
                        <a:rPr sz="900" dirty="0"/>
                        <a:t>DSTC6</a:t>
                      </a:r>
                      <a:endParaRPr sz="900" dirty="0">
                        <a:latin typeface="Arial"/>
                        <a:cs typeface="Arial"/>
                      </a:endParaRPr>
                    </a:p>
                  </a:txBody>
                  <a:tcPr marL="0" marR="0" marT="0" marB="0" anchor="ctr"/>
                </a:tc>
                <a:tc>
                  <a:txBody>
                    <a:bodyPr/>
                    <a:lstStyle/>
                    <a:p>
                      <a:pPr marL="75565">
                        <a:lnSpc>
                          <a:spcPct val="100000"/>
                        </a:lnSpc>
                      </a:pPr>
                      <a:r>
                        <a:rPr sz="900" dirty="0"/>
                        <a:t>Human-</a:t>
                      </a:r>
                    </a:p>
                    <a:p>
                      <a:pPr marL="75565">
                        <a:lnSpc>
                          <a:spcPct val="100000"/>
                        </a:lnSpc>
                      </a:pPr>
                      <a:r>
                        <a:rPr sz="900" dirty="0"/>
                        <a:t>Human</a:t>
                      </a:r>
                      <a:endParaRPr sz="900" dirty="0">
                        <a:latin typeface="Arial"/>
                        <a:cs typeface="Arial"/>
                      </a:endParaRPr>
                    </a:p>
                  </a:txBody>
                  <a:tcPr marL="0" marR="0" marT="0" marB="0" anchor="ctr"/>
                </a:tc>
                <a:tc>
                  <a:txBody>
                    <a:bodyPr/>
                    <a:lstStyle/>
                    <a:p>
                      <a:pPr marL="198120">
                        <a:lnSpc>
                          <a:spcPct val="100000"/>
                        </a:lnSpc>
                      </a:pPr>
                      <a:r>
                        <a:rPr sz="900" dirty="0"/>
                        <a:t>Restaurant,</a:t>
                      </a:r>
                    </a:p>
                    <a:p>
                      <a:pPr marL="198120">
                        <a:lnSpc>
                          <a:spcPct val="100000"/>
                        </a:lnSpc>
                      </a:pPr>
                      <a:r>
                        <a:rPr sz="900" spc="-80" dirty="0"/>
                        <a:t>T</a:t>
                      </a:r>
                      <a:r>
                        <a:rPr sz="900" dirty="0"/>
                        <a:t>witter</a:t>
                      </a:r>
                      <a:endParaRPr sz="900" dirty="0">
                        <a:latin typeface="Arial"/>
                        <a:cs typeface="Arial"/>
                      </a:endParaRPr>
                    </a:p>
                  </a:txBody>
                  <a:tcPr marL="0" marR="0" marT="0" marB="0" anchor="ctr"/>
                </a:tc>
                <a:tc>
                  <a:txBody>
                    <a:bodyPr/>
                    <a:lstStyle/>
                    <a:p>
                      <a:pPr marL="118110">
                        <a:lnSpc>
                          <a:spcPct val="100000"/>
                        </a:lnSpc>
                      </a:pPr>
                      <a:r>
                        <a:rPr sz="900" spc="-30" dirty="0"/>
                        <a:t>V</a:t>
                      </a:r>
                      <a:r>
                        <a:rPr sz="900" spc="-25" dirty="0"/>
                        <a:t>a</a:t>
                      </a:r>
                      <a:r>
                        <a:rPr sz="900" spc="-5" dirty="0"/>
                        <a:t>r</a:t>
                      </a:r>
                      <a:r>
                        <a:rPr sz="900" dirty="0"/>
                        <a:t>ious</a:t>
                      </a:r>
                      <a:endParaRPr sz="900" dirty="0">
                        <a:latin typeface="Arial"/>
                        <a:cs typeface="Arial"/>
                      </a:endParaRPr>
                    </a:p>
                  </a:txBody>
                  <a:tcPr marL="0" marR="0" marT="0" marB="0" anchor="ctr"/>
                </a:tc>
                <a:tc>
                  <a:txBody>
                    <a:bodyPr/>
                    <a:lstStyle/>
                    <a:p>
                      <a:pPr marL="143510" algn="l">
                        <a:lnSpc>
                          <a:spcPct val="100000"/>
                        </a:lnSpc>
                      </a:pPr>
                      <a:r>
                        <a:rPr sz="900" dirty="0"/>
                        <a:t>End-</a:t>
                      </a:r>
                      <a:r>
                        <a:rPr sz="900" spc="-5" dirty="0"/>
                        <a:t>t</a:t>
                      </a:r>
                      <a:r>
                        <a:rPr sz="900" dirty="0"/>
                        <a:t>o-End</a:t>
                      </a:r>
                    </a:p>
                    <a:p>
                      <a:pPr marL="143510" algn="l">
                        <a:lnSpc>
                          <a:spcPct val="100000"/>
                        </a:lnSpc>
                      </a:pPr>
                      <a:r>
                        <a:rPr sz="900" dirty="0"/>
                        <a:t>M</a:t>
                      </a:r>
                      <a:r>
                        <a:rPr sz="900" spc="25" dirty="0"/>
                        <a:t>o</a:t>
                      </a:r>
                      <a:r>
                        <a:rPr sz="900" dirty="0"/>
                        <a:t>deling</a:t>
                      </a:r>
                      <a:endParaRPr sz="900" dirty="0">
                        <a:latin typeface="Arial"/>
                        <a:cs typeface="Arial"/>
                      </a:endParaRPr>
                    </a:p>
                  </a:txBody>
                  <a:tcPr marL="0" marR="0" marT="0" marB="0" anchor="ctr"/>
                </a:tc>
                <a:extLst>
                  <a:ext uri="{0D108BD9-81ED-4DB2-BD59-A6C34878D82A}">
                    <a16:rowId xmlns:a16="http://schemas.microsoft.com/office/drawing/2014/main" val="10011"/>
                  </a:ext>
                </a:extLst>
              </a:tr>
            </a:tbl>
          </a:graphicData>
        </a:graphic>
      </p:graphicFrame>
      <p:sp>
        <p:nvSpPr>
          <p:cNvPr id="3" name="灯片编号占位符 2">
            <a:extLst>
              <a:ext uri="{FF2B5EF4-FFF2-40B4-BE49-F238E27FC236}">
                <a16:creationId xmlns:a16="http://schemas.microsoft.com/office/drawing/2014/main" id="{B30AA706-C0A3-4DD1-B2AE-856C84237D2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29</a:t>
            </a:fld>
            <a:r>
              <a:rPr lang="zh-CN" altLang="en-US" spc="-65"/>
              <a:t> </a:t>
            </a:r>
            <a:endParaRPr lang="en-US" altLang="zh-CN" spc="-20" dirty="0"/>
          </a:p>
        </p:txBody>
      </p:sp>
      <p:sp>
        <p:nvSpPr>
          <p:cNvPr id="4" name="矩形 3"/>
          <p:cNvSpPr/>
          <p:nvPr/>
        </p:nvSpPr>
        <p:spPr>
          <a:xfrm>
            <a:off x="247084" y="3199517"/>
            <a:ext cx="3962400" cy="200055"/>
          </a:xfrm>
          <a:prstGeom prst="rect">
            <a:avLst/>
          </a:prstGeom>
        </p:spPr>
        <p:txBody>
          <a:bodyPr wrap="square">
            <a:spAutoFit/>
          </a:bodyPr>
          <a:lstStyle/>
          <a:p>
            <a:r>
              <a:rPr lang="en-US" altLang="zh-CN" sz="700" dirty="0"/>
              <a:t>https://</a:t>
            </a:r>
            <a:r>
              <a:rPr lang="en-US" altLang="zh-CN" sz="700" dirty="0" err="1"/>
              <a:t>www.microsoft.com</a:t>
            </a:r>
            <a:r>
              <a:rPr lang="en-US" altLang="zh-CN" sz="700" dirty="0"/>
              <a:t>/</a:t>
            </a:r>
            <a:r>
              <a:rPr lang="en-US" altLang="zh-CN" sz="700" dirty="0" err="1"/>
              <a:t>en</a:t>
            </a:r>
            <a:r>
              <a:rPr lang="en-US" altLang="zh-CN" sz="700" dirty="0"/>
              <a:t>-us/research/event/dialog-state-tracking-challenge/</a:t>
            </a:r>
            <a:endParaRPr lang="zh-CN" altLang="en-US" sz="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Conversational AI in Fiction</a:t>
            </a:r>
          </a:p>
        </p:txBody>
      </p:sp>
      <p:grpSp>
        <p:nvGrpSpPr>
          <p:cNvPr id="10" name="组合 9">
            <a:extLst>
              <a:ext uri="{FF2B5EF4-FFF2-40B4-BE49-F238E27FC236}">
                <a16:creationId xmlns:a16="http://schemas.microsoft.com/office/drawing/2014/main" id="{BCE5C8E5-14BB-442F-B630-1CFCA0F4F21F}"/>
              </a:ext>
            </a:extLst>
          </p:cNvPr>
          <p:cNvGrpSpPr/>
          <p:nvPr/>
        </p:nvGrpSpPr>
        <p:grpSpPr>
          <a:xfrm>
            <a:off x="375767" y="859368"/>
            <a:ext cx="3837432" cy="2293419"/>
            <a:chOff x="375767" y="859368"/>
            <a:chExt cx="3837432" cy="2293419"/>
          </a:xfrm>
        </p:grpSpPr>
        <p:sp>
          <p:nvSpPr>
            <p:cNvPr id="12" name="object 6">
              <a:extLst>
                <a:ext uri="{FF2B5EF4-FFF2-40B4-BE49-F238E27FC236}">
                  <a16:creationId xmlns:a16="http://schemas.microsoft.com/office/drawing/2014/main" id="{1A8BA4A5-8D57-4177-B3AD-53661486ABD4}"/>
                </a:ext>
              </a:extLst>
            </p:cNvPr>
            <p:cNvSpPr/>
            <p:nvPr/>
          </p:nvSpPr>
          <p:spPr>
            <a:xfrm>
              <a:off x="375767" y="859368"/>
              <a:ext cx="1885858" cy="1060795"/>
            </a:xfrm>
            <a:prstGeom prst="rect">
              <a:avLst/>
            </a:prstGeom>
            <a:blipFill>
              <a:blip r:embed="rId3"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B6412F61-F666-474C-8673-3CD3048FA411}"/>
                </a:ext>
              </a:extLst>
            </p:cNvPr>
            <p:cNvSpPr/>
            <p:nvPr/>
          </p:nvSpPr>
          <p:spPr>
            <a:xfrm>
              <a:off x="2327097" y="861827"/>
              <a:ext cx="1886102" cy="1055847"/>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994107C9-E89C-4D02-B69A-86CEF118B03F}"/>
                </a:ext>
              </a:extLst>
            </p:cNvPr>
            <p:cNvSpPr/>
            <p:nvPr/>
          </p:nvSpPr>
          <p:spPr>
            <a:xfrm>
              <a:off x="375767" y="2091569"/>
              <a:ext cx="1886038" cy="1059681"/>
            </a:xfrm>
            <a:prstGeom prst="rect">
              <a:avLst/>
            </a:prstGeom>
            <a:blipFill>
              <a:blip r:embed="rId5" cstate="print"/>
              <a:stretch>
                <a:fillRect/>
              </a:stretch>
            </a:blipFill>
          </p:spPr>
          <p:txBody>
            <a:bodyPr wrap="square" lIns="0" tIns="0" rIns="0" bIns="0" rtlCol="0"/>
            <a:lstStyle/>
            <a:p>
              <a:endParaRPr/>
            </a:p>
          </p:txBody>
        </p:sp>
        <p:sp>
          <p:nvSpPr>
            <p:cNvPr id="15" name="object 9">
              <a:extLst>
                <a:ext uri="{FF2B5EF4-FFF2-40B4-BE49-F238E27FC236}">
                  <a16:creationId xmlns:a16="http://schemas.microsoft.com/office/drawing/2014/main" id="{133DAAC2-824E-42E2-B925-D31071419C8E}"/>
                </a:ext>
              </a:extLst>
            </p:cNvPr>
            <p:cNvSpPr/>
            <p:nvPr/>
          </p:nvSpPr>
          <p:spPr>
            <a:xfrm>
              <a:off x="2327097" y="2089999"/>
              <a:ext cx="1886075" cy="1062788"/>
            </a:xfrm>
            <a:prstGeom prst="rect">
              <a:avLst/>
            </a:prstGeom>
            <a:blipFill>
              <a:blip r:embed="rId6" cstate="print"/>
              <a:stretch>
                <a:fillRect/>
              </a:stretch>
            </a:blipFill>
          </p:spPr>
          <p:txBody>
            <a:bodyPr wrap="square" lIns="0" tIns="0" rIns="0" bIns="0" rtlCol="0"/>
            <a:lstStyle/>
            <a:p>
              <a:endParaRPr/>
            </a:p>
          </p:txBody>
        </p:sp>
      </p:grpSp>
      <p:sp>
        <p:nvSpPr>
          <p:cNvPr id="4" name="灯片编号占位符 3">
            <a:extLst>
              <a:ext uri="{FF2B5EF4-FFF2-40B4-BE49-F238E27FC236}">
                <a16:creationId xmlns:a16="http://schemas.microsoft.com/office/drawing/2014/main" id="{A98BF542-C387-4259-A97C-045985E2DB4F}"/>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a:t>
            </a:fld>
            <a:r>
              <a:rPr lang="zh-CN" altLang="en-US" spc="-65"/>
              <a:t> </a:t>
            </a:r>
            <a:endParaRPr lang="en-US" altLang="zh-CN" spc="-2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Domain Ontology</a:t>
            </a:r>
          </a:p>
        </p:txBody>
      </p:sp>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192438B-FC00-4E70-8BB6-B0F2F3111685}"/>
                  </a:ext>
                </a:extLst>
              </p:cNvPr>
              <p:cNvSpPr>
                <a:spLocks noGrp="1"/>
              </p:cNvSpPr>
              <p:nvPr>
                <p:ph idx="1"/>
              </p:nvPr>
            </p:nvSpPr>
            <p:spPr/>
            <p:txBody>
              <a:bodyPr>
                <a:normAutofit/>
              </a:bodyPr>
              <a:lstStyle/>
              <a:p>
                <a:pPr marL="12700">
                  <a:lnSpc>
                    <a:spcPct val="100000"/>
                  </a:lnSpc>
                </a:pPr>
                <a:r>
                  <a:rPr lang="en-US" altLang="zh-CN" b="1" dirty="0">
                    <a:solidFill>
                      <a:srgbClr val="FFFFFF"/>
                    </a:solidFill>
                    <a:latin typeface="Arial" panose="020B0604020202020204" pitchFamily="34" charset="0"/>
                    <a:cs typeface="Arial" panose="020B0604020202020204" pitchFamily="34" charset="0"/>
                  </a:rPr>
                  <a:t>Domain Ontologies for Task-Oriented Dialogue</a:t>
                </a:r>
                <a:endParaRPr lang="en-US" altLang="zh-CN" dirty="0">
                  <a:latin typeface="Arial" panose="020B0604020202020204" pitchFamily="34" charset="0"/>
                  <a:cs typeface="Arial" panose="020B0604020202020204" pitchFamily="34" charset="0"/>
                </a:endParaRPr>
              </a:p>
              <a:p>
                <a:pPr marL="243220" marR="5080" lvl="1">
                  <a:lnSpc>
                    <a:spcPct val="102600"/>
                  </a:lnSpc>
                  <a:spcBef>
                    <a:spcPts val="260"/>
                  </a:spcBef>
                </a:pPr>
                <a:r>
                  <a:rPr lang="en-US" altLang="zh-CN" sz="1000" dirty="0">
                    <a:solidFill>
                      <a:srgbClr val="FFFFFF"/>
                    </a:solidFill>
                    <a:latin typeface="Arial"/>
                    <a:cs typeface="Arial"/>
                  </a:rPr>
                  <a:t>Task-oriented systems’ ontologies consist of a collection of slots </a:t>
                </a:r>
                <a:r>
                  <a:rPr lang="en-US" altLang="zh-CN" sz="1000" i="1" dirty="0">
                    <a:solidFill>
                      <a:srgbClr val="FFFFFF"/>
                    </a:solidFill>
                    <a:latin typeface="Arial"/>
                    <a:cs typeface="Arial"/>
                  </a:rPr>
                  <a:t>s </a:t>
                </a:r>
                <a14:m>
                  <m:oMath xmlns:m="http://schemas.openxmlformats.org/officeDocument/2006/math">
                    <m:r>
                      <a:rPr lang="en-US" altLang="zh-CN" sz="1000" i="1" dirty="0" smtClean="0">
                        <a:solidFill>
                          <a:srgbClr val="FFFFFF"/>
                        </a:solidFill>
                        <a:latin typeface="Cambria Math" panose="02040503050406030204" pitchFamily="18" charset="0"/>
                        <a:ea typeface="Cambria Math" panose="02040503050406030204" pitchFamily="18" charset="0"/>
                        <a:cs typeface="Arial"/>
                      </a:rPr>
                      <m:t>∈</m:t>
                    </m:r>
                  </m:oMath>
                </a14:m>
                <a:r>
                  <a:rPr lang="en-US" altLang="zh-CN" sz="1000" i="1" dirty="0">
                    <a:solidFill>
                      <a:srgbClr val="FFFFFF"/>
                    </a:solidFill>
                    <a:latin typeface="Arial"/>
                    <a:cs typeface="Arial"/>
                  </a:rPr>
                  <a:t> S </a:t>
                </a:r>
                <a:r>
                  <a:rPr lang="en-US" altLang="zh-CN" sz="1000" dirty="0">
                    <a:solidFill>
                      <a:srgbClr val="FFFFFF"/>
                    </a:solidFill>
                    <a:latin typeface="Arial"/>
                    <a:cs typeface="Arial"/>
                  </a:rPr>
                  <a:t>(i.e. </a:t>
                </a:r>
                <a:r>
                  <a:rPr lang="en-US" altLang="zh-CN" sz="1000" i="1" dirty="0">
                    <a:solidFill>
                      <a:srgbClr val="FFFFFF"/>
                    </a:solidFill>
                    <a:latin typeface="Trebuchet MS"/>
                    <a:cs typeface="Trebuchet MS"/>
                  </a:rPr>
                  <a:t>food</a:t>
                </a:r>
                <a:r>
                  <a:rPr lang="en-US" altLang="zh-CN" sz="1000" dirty="0">
                    <a:solidFill>
                      <a:srgbClr val="FFFFFF"/>
                    </a:solidFill>
                    <a:latin typeface="Arial"/>
                    <a:cs typeface="Arial"/>
                  </a:rPr>
                  <a:t>, </a:t>
                </a:r>
                <a:r>
                  <a:rPr lang="en-US" altLang="zh-CN" sz="1000" i="1" dirty="0">
                    <a:solidFill>
                      <a:srgbClr val="FFFFFF"/>
                    </a:solidFill>
                    <a:latin typeface="Trebuchet MS"/>
                    <a:cs typeface="Trebuchet MS"/>
                  </a:rPr>
                  <a:t>price</a:t>
                </a:r>
                <a:r>
                  <a:rPr lang="en-US" altLang="zh-CN" sz="1000" dirty="0">
                    <a:solidFill>
                      <a:srgbClr val="FFFFFF"/>
                    </a:solidFill>
                    <a:latin typeface="Arial"/>
                    <a:cs typeface="Arial"/>
                  </a:rPr>
                  <a:t>, etc.)  and their slot values </a:t>
                </a:r>
                <a:r>
                  <a:rPr lang="en-US" altLang="zh-CN" sz="1000" i="1" dirty="0">
                    <a:solidFill>
                      <a:srgbClr val="FFFFFF"/>
                    </a:solidFill>
                    <a:latin typeface="Arial"/>
                    <a:cs typeface="Arial"/>
                  </a:rPr>
                  <a:t>V</a:t>
                </a:r>
                <a:r>
                  <a:rPr lang="en-US" altLang="zh-CN" i="1" baseline="-10416" dirty="0">
                    <a:solidFill>
                      <a:srgbClr val="FFFFFF"/>
                    </a:solidFill>
                    <a:latin typeface="Lucida Sans"/>
                    <a:cs typeface="Lucida Sans"/>
                  </a:rPr>
                  <a:t>s  </a:t>
                </a:r>
                <a:r>
                  <a:rPr lang="en-US" altLang="zh-CN" sz="1000" dirty="0">
                    <a:solidFill>
                      <a:srgbClr val="FFFFFF"/>
                    </a:solidFill>
                    <a:latin typeface="Arial"/>
                    <a:cs typeface="Arial"/>
                  </a:rPr>
                  <a:t>(</a:t>
                </a:r>
                <a:r>
                  <a:rPr lang="en-US" altLang="zh-CN" sz="1000" i="1" dirty="0">
                    <a:solidFill>
                      <a:srgbClr val="FFFFFF"/>
                    </a:solidFill>
                    <a:latin typeface="Trebuchet MS"/>
                    <a:cs typeface="Trebuchet MS"/>
                  </a:rPr>
                  <a:t>cheap</a:t>
                </a:r>
                <a:r>
                  <a:rPr lang="en-US" altLang="zh-CN" sz="1000" dirty="0">
                    <a:solidFill>
                      <a:srgbClr val="FFFFFF"/>
                    </a:solidFill>
                    <a:latin typeface="Arial"/>
                    <a:cs typeface="Arial"/>
                  </a:rPr>
                  <a:t>, </a:t>
                </a:r>
                <a:r>
                  <a:rPr lang="en-US" altLang="zh-CN" sz="1000" i="1" dirty="0">
                    <a:solidFill>
                      <a:srgbClr val="FFFFFF"/>
                    </a:solidFill>
                    <a:latin typeface="Trebuchet MS"/>
                    <a:cs typeface="Trebuchet MS"/>
                  </a:rPr>
                  <a:t>expensive</a:t>
                </a:r>
                <a:r>
                  <a:rPr lang="en-US" altLang="zh-CN" sz="1000" dirty="0">
                    <a:solidFill>
                      <a:srgbClr val="FFFFFF"/>
                    </a:solidFill>
                    <a:latin typeface="Arial"/>
                    <a:cs typeface="Arial"/>
                  </a:rPr>
                  <a:t>, etc.).</a:t>
                </a:r>
                <a:endParaRPr lang="en-US" altLang="zh-CN" sz="1000" dirty="0">
                  <a:latin typeface="Arial"/>
                  <a:cs typeface="Arial"/>
                </a:endParaRPr>
              </a:p>
              <a:p>
                <a:endParaRPr lang="zh-CN" altLang="en-US" sz="1100" dirty="0"/>
              </a:p>
            </p:txBody>
          </p:sp>
        </mc:Choice>
        <mc:Fallback xmlns="">
          <p:sp>
            <p:nvSpPr>
              <p:cNvPr id="2" name="内容占位符 1">
                <a:extLst>
                  <a:ext uri="{FF2B5EF4-FFF2-40B4-BE49-F238E27FC236}">
                    <a16:creationId xmlns:a16="http://schemas.microsoft.com/office/drawing/2014/main" id="{5192438B-FC00-4E70-8BB6-B0F2F3111685}"/>
                  </a:ext>
                </a:extLst>
              </p:cNvPr>
              <p:cNvSpPr>
                <a:spLocks noGrp="1" noRot="1" noChangeAspect="1" noMove="1" noResize="1" noEditPoints="1" noAdjustHandles="1" noChangeArrowheads="1" noChangeShapeType="1" noTextEdit="1"/>
              </p:cNvSpPr>
              <p:nvPr>
                <p:ph idx="1"/>
              </p:nvPr>
            </p:nvSpPr>
            <p:spPr>
              <a:blipFill>
                <a:blip r:embed="rId3"/>
                <a:stretch>
                  <a:fillRect t="-235"/>
                </a:stretch>
              </a:blipFill>
            </p:spPr>
            <p:txBody>
              <a:bodyPr/>
              <a:lstStyle/>
              <a:p>
                <a:r>
                  <a:rPr lang="zh-CN" altLang="en-US">
                    <a:noFill/>
                  </a:rPr>
                  <a:t> </a:t>
                </a:r>
              </a:p>
            </p:txBody>
          </p:sp>
        </mc:Fallback>
      </mc:AlternateContent>
      <p:sp>
        <p:nvSpPr>
          <p:cNvPr id="10" name="object 10"/>
          <p:cNvSpPr/>
          <p:nvPr/>
        </p:nvSpPr>
        <p:spPr>
          <a:xfrm>
            <a:off x="924471" y="1435544"/>
            <a:ext cx="2759075" cy="1911350"/>
          </a:xfrm>
          <a:prstGeom prst="rect">
            <a:avLst/>
          </a:prstGeom>
          <a:blipFill>
            <a:blip r:embed="rId4"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2CB0FBDE-5447-4564-BE5E-F1AFFF10221D}"/>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30</a:t>
            </a:fld>
            <a:r>
              <a:rPr lang="zh-CN" altLang="en-US" spc="-65"/>
              <a:t> </a:t>
            </a:r>
            <a:endParaRPr lang="en-US" altLang="zh-CN" spc="-2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Domain Ontology</a:t>
            </a:r>
          </a:p>
          <a:p>
            <a:pPr marL="0" algn="ctr">
              <a:lnSpc>
                <a:spcPct val="100000"/>
              </a:lnSpc>
              <a:spcBef>
                <a:spcPts val="310"/>
              </a:spcBef>
            </a:pPr>
            <a:r>
              <a:rPr sz="1200" spc="0" dirty="0"/>
              <a:t>Dialogue State Tracking Challenge 2</a:t>
            </a:r>
          </a:p>
        </p:txBody>
      </p:sp>
      <p:sp>
        <p:nvSpPr>
          <p:cNvPr id="2" name="内容占位符 1">
            <a:extLst>
              <a:ext uri="{FF2B5EF4-FFF2-40B4-BE49-F238E27FC236}">
                <a16:creationId xmlns:a16="http://schemas.microsoft.com/office/drawing/2014/main" id="{6B6C2455-21D4-421E-B711-3A127CD87710}"/>
              </a:ext>
            </a:extLst>
          </p:cNvPr>
          <p:cNvSpPr>
            <a:spLocks noGrp="1"/>
          </p:cNvSpPr>
          <p:nvPr>
            <p:ph idx="1"/>
          </p:nvPr>
        </p:nvSpPr>
        <p:spPr>
          <a:xfrm>
            <a:off x="316945" y="587375"/>
            <a:ext cx="4197905" cy="2590800"/>
          </a:xfrm>
        </p:spPr>
        <p:txBody>
          <a:bodyPr>
            <a:normAutofit lnSpcReduction="10000"/>
          </a:bodyPr>
          <a:lstStyle/>
          <a:p>
            <a:pPr marL="12700" marR="5080">
              <a:lnSpc>
                <a:spcPct val="102600"/>
              </a:lnSpc>
            </a:pPr>
            <a:r>
              <a:rPr lang="en-US" altLang="zh-CN" dirty="0">
                <a:solidFill>
                  <a:srgbClr val="FFFFFF"/>
                </a:solidFill>
                <a:latin typeface="Arial"/>
                <a:cs typeface="Arial"/>
              </a:rPr>
              <a:t>The </a:t>
            </a:r>
            <a:r>
              <a:rPr lang="en-US" altLang="zh-CN" dirty="0">
                <a:solidFill>
                  <a:srgbClr val="FFFF00"/>
                </a:solidFill>
                <a:latin typeface="Arial"/>
                <a:cs typeface="Arial"/>
              </a:rPr>
              <a:t>belief state </a:t>
            </a:r>
            <a:r>
              <a:rPr lang="en-US" altLang="zh-CN" dirty="0">
                <a:solidFill>
                  <a:srgbClr val="FFFFFF"/>
                </a:solidFill>
                <a:latin typeface="Arial"/>
                <a:cs typeface="Arial"/>
              </a:rPr>
              <a:t>is a probability distribution over the possible </a:t>
            </a:r>
            <a:r>
              <a:rPr lang="en-US" altLang="zh-CN" dirty="0">
                <a:solidFill>
                  <a:srgbClr val="FFFF00"/>
                </a:solidFill>
                <a:latin typeface="Arial"/>
                <a:cs typeface="Arial"/>
              </a:rPr>
              <a:t>dialogue states </a:t>
            </a:r>
            <a:r>
              <a:rPr lang="en-US" altLang="zh-CN" dirty="0">
                <a:solidFill>
                  <a:srgbClr val="FFFFFF"/>
                </a:solidFill>
                <a:latin typeface="Arial"/>
                <a:cs typeface="Arial"/>
              </a:rPr>
              <a:t>defined by the </a:t>
            </a:r>
            <a:r>
              <a:rPr lang="en-US" altLang="zh-CN" dirty="0">
                <a:solidFill>
                  <a:srgbClr val="FFFF00"/>
                </a:solidFill>
                <a:latin typeface="Arial"/>
                <a:cs typeface="Arial"/>
              </a:rPr>
              <a:t>domain ontology</a:t>
            </a:r>
            <a:r>
              <a:rPr lang="en-US" altLang="zh-CN" dirty="0">
                <a:solidFill>
                  <a:srgbClr val="FFFFFF"/>
                </a:solidFill>
                <a:latin typeface="Arial"/>
                <a:cs typeface="Arial"/>
              </a:rPr>
              <a:t>.  The downstream </a:t>
            </a:r>
            <a:r>
              <a:rPr lang="en-US" altLang="zh-CN" dirty="0">
                <a:solidFill>
                  <a:srgbClr val="FFFF00"/>
                </a:solidFill>
                <a:latin typeface="Arial"/>
                <a:cs typeface="Arial"/>
              </a:rPr>
              <a:t>dialogue manager </a:t>
            </a:r>
            <a:r>
              <a:rPr lang="en-US" altLang="zh-CN" dirty="0">
                <a:solidFill>
                  <a:srgbClr val="FFFFFF"/>
                </a:solidFill>
                <a:latin typeface="Arial"/>
                <a:cs typeface="Arial"/>
              </a:rPr>
              <a:t>component uses the distribution to decide on the </a:t>
            </a:r>
            <a:r>
              <a:rPr lang="en-US" altLang="zh-CN" dirty="0">
                <a:solidFill>
                  <a:srgbClr val="FFFF00"/>
                </a:solidFill>
                <a:latin typeface="Arial"/>
                <a:cs typeface="Arial"/>
              </a:rPr>
              <a:t>next system action</a:t>
            </a:r>
            <a:r>
              <a:rPr lang="en-US" altLang="zh-CN" dirty="0">
                <a:solidFill>
                  <a:srgbClr val="FFFFFF"/>
                </a:solidFill>
                <a:latin typeface="Arial"/>
                <a:cs typeface="Arial"/>
              </a:rPr>
              <a:t>.</a:t>
            </a:r>
            <a:endParaRPr lang="en-US" altLang="zh-CN" dirty="0">
              <a:latin typeface="Arial"/>
              <a:cs typeface="Arial"/>
            </a:endParaRPr>
          </a:p>
          <a:p>
            <a:pPr>
              <a:lnSpc>
                <a:spcPct val="100000"/>
              </a:lnSpc>
              <a:spcBef>
                <a:spcPts val="16"/>
              </a:spcBef>
            </a:pPr>
            <a:endParaRPr lang="en-US" altLang="zh-CN" sz="1100" dirty="0">
              <a:latin typeface="Times New Roman"/>
              <a:cs typeface="Times New Roman"/>
            </a:endParaRPr>
          </a:p>
          <a:p>
            <a:pPr marL="12700" marR="864869">
              <a:lnSpc>
                <a:spcPct val="111700"/>
              </a:lnSpc>
            </a:pPr>
            <a:r>
              <a:rPr lang="en-US" altLang="zh-CN" dirty="0">
                <a:solidFill>
                  <a:srgbClr val="FFFFFF"/>
                </a:solidFill>
                <a:latin typeface="Tahoma"/>
                <a:cs typeface="Tahoma"/>
              </a:rPr>
              <a:t>DSTC2 Ontology: three </a:t>
            </a:r>
            <a:r>
              <a:rPr lang="en-US" altLang="zh-CN" i="1" dirty="0" err="1">
                <a:solidFill>
                  <a:srgbClr val="FFFFFF"/>
                </a:solidFill>
                <a:cs typeface="Calibri"/>
              </a:rPr>
              <a:t>Informable</a:t>
            </a:r>
            <a:r>
              <a:rPr lang="en-US" altLang="zh-CN" i="1" dirty="0">
                <a:solidFill>
                  <a:srgbClr val="FFFFFF"/>
                </a:solidFill>
                <a:cs typeface="Calibri"/>
              </a:rPr>
              <a:t>  </a:t>
            </a:r>
            <a:r>
              <a:rPr lang="en-US" altLang="zh-CN" dirty="0">
                <a:solidFill>
                  <a:srgbClr val="FFFFFF"/>
                </a:solidFill>
                <a:latin typeface="Tahoma"/>
                <a:cs typeface="Tahoma"/>
              </a:rPr>
              <a:t>slots... </a:t>
            </a:r>
          </a:p>
          <a:p>
            <a:pPr marL="243220" marR="864869" lvl="1">
              <a:lnSpc>
                <a:spcPct val="111700"/>
              </a:lnSpc>
            </a:pPr>
            <a:r>
              <a:rPr lang="en-US" altLang="zh-CN" sz="900" b="1" dirty="0">
                <a:solidFill>
                  <a:srgbClr val="FFFFFF"/>
                </a:solidFill>
                <a:latin typeface="Arial" panose="020B0604020202020204" pitchFamily="34" charset="0"/>
                <a:cs typeface="Arial" panose="020B0604020202020204" pitchFamily="34" charset="0"/>
              </a:rPr>
              <a:t>Area</a:t>
            </a:r>
            <a:r>
              <a:rPr lang="en-US" altLang="zh-CN" sz="900" dirty="0">
                <a:solidFill>
                  <a:srgbClr val="FFFFFF"/>
                </a:solidFill>
                <a:latin typeface="Arial"/>
                <a:cs typeface="Arial"/>
              </a:rPr>
              <a:t>:  North, East, South, West, Centre + </a:t>
            </a:r>
            <a:r>
              <a:rPr lang="en-US" altLang="zh-CN" sz="900" i="1" dirty="0" err="1">
                <a:solidFill>
                  <a:srgbClr val="FFFFFF"/>
                </a:solidFill>
                <a:latin typeface="Trebuchet MS"/>
                <a:cs typeface="Trebuchet MS"/>
              </a:rPr>
              <a:t>dontcare</a:t>
            </a:r>
            <a:endParaRPr lang="en-US" altLang="zh-CN" sz="900" i="1" dirty="0">
              <a:solidFill>
                <a:srgbClr val="FFFFFF"/>
              </a:solidFill>
              <a:latin typeface="Trebuchet MS"/>
              <a:cs typeface="Trebuchet MS"/>
            </a:endParaRPr>
          </a:p>
          <a:p>
            <a:pPr marL="243220" marR="864869" lvl="1">
              <a:lnSpc>
                <a:spcPct val="111700"/>
              </a:lnSpc>
            </a:pPr>
            <a:r>
              <a:rPr lang="en-US" altLang="zh-CN" sz="900" b="1" dirty="0">
                <a:solidFill>
                  <a:srgbClr val="FFFFFF"/>
                </a:solidFill>
                <a:latin typeface="Arial" panose="020B0604020202020204" pitchFamily="34" charset="0"/>
                <a:cs typeface="Arial" panose="020B0604020202020204" pitchFamily="34" charset="0"/>
              </a:rPr>
              <a:t>Price</a:t>
            </a:r>
            <a:r>
              <a:rPr lang="en-US" altLang="zh-CN" sz="900" dirty="0">
                <a:solidFill>
                  <a:srgbClr val="FFFFFF"/>
                </a:solidFill>
                <a:latin typeface="Arial"/>
                <a:cs typeface="Arial"/>
              </a:rPr>
              <a:t>:  Cheap, Moderate, Expensive + </a:t>
            </a:r>
            <a:r>
              <a:rPr lang="en-US" altLang="zh-CN" sz="900" i="1" dirty="0" err="1">
                <a:solidFill>
                  <a:srgbClr val="FFFFFF"/>
                </a:solidFill>
                <a:latin typeface="Trebuchet MS"/>
                <a:cs typeface="Trebuchet MS"/>
              </a:rPr>
              <a:t>dontcare</a:t>
            </a:r>
            <a:endParaRPr lang="en-US" altLang="zh-CN" sz="900" i="1" dirty="0">
              <a:latin typeface="Trebuchet MS"/>
              <a:cs typeface="Trebuchet MS"/>
            </a:endParaRPr>
          </a:p>
          <a:p>
            <a:pPr marL="243220" marR="864869" lvl="1">
              <a:lnSpc>
                <a:spcPct val="111700"/>
              </a:lnSpc>
            </a:pPr>
            <a:r>
              <a:rPr lang="en-US" altLang="zh-CN" sz="900" b="1" dirty="0">
                <a:solidFill>
                  <a:srgbClr val="FFFFFF"/>
                </a:solidFill>
                <a:latin typeface="Arial" panose="020B0604020202020204" pitchFamily="34" charset="0"/>
                <a:cs typeface="Arial" panose="020B0604020202020204" pitchFamily="34" charset="0"/>
              </a:rPr>
              <a:t>Food</a:t>
            </a:r>
            <a:r>
              <a:rPr lang="en-US" altLang="zh-CN" sz="900" dirty="0">
                <a:solidFill>
                  <a:srgbClr val="FFFFFF"/>
                </a:solidFill>
                <a:latin typeface="Arial"/>
                <a:cs typeface="Arial"/>
              </a:rPr>
              <a:t>:  Indian, Chinese, Thai, Japanese, Greek, French + </a:t>
            </a:r>
            <a:r>
              <a:rPr lang="en-US" altLang="zh-CN" sz="900" i="1" dirty="0">
                <a:solidFill>
                  <a:srgbClr val="FFFFFF"/>
                </a:solidFill>
                <a:latin typeface="Trebuchet MS"/>
                <a:cs typeface="Trebuchet MS"/>
              </a:rPr>
              <a:t>84 others</a:t>
            </a:r>
            <a:endParaRPr lang="en-US" altLang="zh-CN" sz="900" dirty="0">
              <a:latin typeface="Trebuchet MS"/>
              <a:cs typeface="Trebuchet MS"/>
            </a:endParaRPr>
          </a:p>
          <a:p>
            <a:pPr>
              <a:lnSpc>
                <a:spcPct val="100000"/>
              </a:lnSpc>
            </a:pPr>
            <a:endParaRPr lang="en-US" altLang="zh-CN" sz="1000" dirty="0">
              <a:latin typeface="Times New Roman"/>
              <a:cs typeface="Times New Roman"/>
            </a:endParaRPr>
          </a:p>
          <a:p>
            <a:pPr marL="12700">
              <a:lnSpc>
                <a:spcPct val="100000"/>
              </a:lnSpc>
              <a:spcBef>
                <a:spcPts val="740"/>
              </a:spcBef>
            </a:pPr>
            <a:r>
              <a:rPr lang="en-US" altLang="zh-CN" dirty="0">
                <a:solidFill>
                  <a:srgbClr val="FFFFFF"/>
                </a:solidFill>
                <a:latin typeface="Tahoma"/>
                <a:cs typeface="Tahoma"/>
              </a:rPr>
              <a:t>...and seven (turn-level) </a:t>
            </a:r>
            <a:r>
              <a:rPr lang="en-US" altLang="zh-CN" i="1" dirty="0" err="1">
                <a:solidFill>
                  <a:srgbClr val="FFFFFF"/>
                </a:solidFill>
                <a:cs typeface="Calibri"/>
              </a:rPr>
              <a:t>Requestable</a:t>
            </a:r>
            <a:r>
              <a:rPr lang="en-US" altLang="zh-CN" i="1" dirty="0">
                <a:solidFill>
                  <a:srgbClr val="FFFFFF"/>
                </a:solidFill>
                <a:cs typeface="Calibri"/>
              </a:rPr>
              <a:t>  </a:t>
            </a:r>
            <a:r>
              <a:rPr lang="en-US" altLang="zh-CN" dirty="0">
                <a:solidFill>
                  <a:srgbClr val="FFFFFF"/>
                </a:solidFill>
                <a:latin typeface="Tahoma"/>
                <a:cs typeface="Tahoma"/>
              </a:rPr>
              <a:t>slots...</a:t>
            </a:r>
            <a:endParaRPr lang="en-US" altLang="zh-CN" dirty="0">
              <a:latin typeface="Tahoma"/>
              <a:cs typeface="Tahoma"/>
            </a:endParaRPr>
          </a:p>
          <a:p>
            <a:pPr marL="243220" lvl="1">
              <a:lnSpc>
                <a:spcPct val="100000"/>
              </a:lnSpc>
              <a:spcBef>
                <a:spcPts val="360"/>
              </a:spcBef>
            </a:pPr>
            <a:r>
              <a:rPr lang="en-US" altLang="zh-CN" sz="900" b="1" dirty="0">
                <a:solidFill>
                  <a:srgbClr val="FFFFFF"/>
                </a:solidFill>
                <a:latin typeface="Arial" panose="020B0604020202020204" pitchFamily="34" charset="0"/>
                <a:cs typeface="Arial" panose="020B0604020202020204" pitchFamily="34" charset="0"/>
              </a:rPr>
              <a:t>Food</a:t>
            </a:r>
            <a:r>
              <a:rPr lang="en-US" altLang="zh-CN" sz="900" dirty="0">
                <a:solidFill>
                  <a:srgbClr val="FFFFFF"/>
                </a:solidFill>
                <a:latin typeface="Arial"/>
                <a:cs typeface="Arial"/>
              </a:rPr>
              <a:t>, </a:t>
            </a:r>
            <a:r>
              <a:rPr lang="en-US" altLang="zh-CN" sz="900" b="1" dirty="0">
                <a:solidFill>
                  <a:srgbClr val="FFFFFF"/>
                </a:solidFill>
                <a:latin typeface="Arial" panose="020B0604020202020204" pitchFamily="34" charset="0"/>
                <a:cs typeface="Arial" panose="020B0604020202020204" pitchFamily="34" charset="0"/>
              </a:rPr>
              <a:t>Area</a:t>
            </a:r>
            <a:r>
              <a:rPr lang="en-US" altLang="zh-CN" sz="900" dirty="0">
                <a:solidFill>
                  <a:srgbClr val="FFFFFF"/>
                </a:solidFill>
                <a:latin typeface="Arial"/>
                <a:cs typeface="Arial"/>
              </a:rPr>
              <a:t>, </a:t>
            </a:r>
            <a:r>
              <a:rPr lang="en-US" altLang="zh-CN" sz="900" b="1" dirty="0">
                <a:solidFill>
                  <a:srgbClr val="FFFFFF"/>
                </a:solidFill>
                <a:latin typeface="Arial" panose="020B0604020202020204" pitchFamily="34" charset="0"/>
                <a:cs typeface="Arial" panose="020B0604020202020204" pitchFamily="34" charset="0"/>
              </a:rPr>
              <a:t>Price</a:t>
            </a:r>
            <a:r>
              <a:rPr lang="en-US" altLang="zh-CN" sz="900" dirty="0">
                <a:solidFill>
                  <a:srgbClr val="FFFFFF"/>
                </a:solidFill>
                <a:latin typeface="Arial"/>
                <a:cs typeface="Arial"/>
              </a:rPr>
              <a:t>, </a:t>
            </a:r>
            <a:r>
              <a:rPr lang="en-US" altLang="zh-CN" sz="900" b="1" dirty="0">
                <a:solidFill>
                  <a:srgbClr val="FFFFFF"/>
                </a:solidFill>
                <a:latin typeface="Arial" panose="020B0604020202020204" pitchFamily="34" charset="0"/>
                <a:cs typeface="Arial" panose="020B0604020202020204" pitchFamily="34" charset="0"/>
              </a:rPr>
              <a:t>Address</a:t>
            </a:r>
            <a:r>
              <a:rPr lang="en-US" altLang="zh-CN" sz="900" dirty="0">
                <a:solidFill>
                  <a:srgbClr val="FFFFFF"/>
                </a:solidFill>
                <a:latin typeface="Arial"/>
                <a:cs typeface="Arial"/>
              </a:rPr>
              <a:t>, </a:t>
            </a:r>
            <a:r>
              <a:rPr lang="en-US" altLang="zh-CN" sz="900" b="1" dirty="0">
                <a:solidFill>
                  <a:srgbClr val="FFFFFF"/>
                </a:solidFill>
                <a:latin typeface="Arial" panose="020B0604020202020204" pitchFamily="34" charset="0"/>
                <a:cs typeface="Arial" panose="020B0604020202020204" pitchFamily="34" charset="0"/>
              </a:rPr>
              <a:t>Phone Number</a:t>
            </a:r>
            <a:r>
              <a:rPr lang="en-US" altLang="zh-CN" sz="900" dirty="0">
                <a:solidFill>
                  <a:srgbClr val="FFFFFF"/>
                </a:solidFill>
                <a:latin typeface="Arial"/>
                <a:cs typeface="Arial"/>
              </a:rPr>
              <a:t>, </a:t>
            </a:r>
            <a:r>
              <a:rPr lang="en-US" altLang="zh-CN" sz="900" b="1" dirty="0">
                <a:solidFill>
                  <a:srgbClr val="FFFFFF"/>
                </a:solidFill>
                <a:latin typeface="Arial" panose="020B0604020202020204" pitchFamily="34" charset="0"/>
                <a:cs typeface="Arial" panose="020B0604020202020204" pitchFamily="34" charset="0"/>
              </a:rPr>
              <a:t>Postcode</a:t>
            </a:r>
            <a:endParaRPr lang="en-US" altLang="zh-CN" sz="900" dirty="0">
              <a:latin typeface="Arial" panose="020B0604020202020204" pitchFamily="34" charset="0"/>
              <a:cs typeface="Arial" panose="020B0604020202020204" pitchFamily="34" charset="0"/>
            </a:endParaRPr>
          </a:p>
          <a:p>
            <a:endParaRPr lang="zh-CN" altLang="en-US" dirty="0"/>
          </a:p>
        </p:txBody>
      </p:sp>
      <p:sp>
        <p:nvSpPr>
          <p:cNvPr id="3" name="灯片编号占位符 2">
            <a:extLst>
              <a:ext uri="{FF2B5EF4-FFF2-40B4-BE49-F238E27FC236}">
                <a16:creationId xmlns:a16="http://schemas.microsoft.com/office/drawing/2014/main" id="{D9D137F8-612E-4C4B-AEF0-88CF505DE56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31</a:t>
            </a:fld>
            <a:r>
              <a:rPr lang="zh-CN" altLang="en-US" spc="-65"/>
              <a:t> </a:t>
            </a:r>
            <a:endParaRPr lang="en-US" altLang="zh-CN" spc="-2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Domain Ontology</a:t>
            </a:r>
          </a:p>
          <a:p>
            <a:pPr marL="0" algn="ctr">
              <a:lnSpc>
                <a:spcPct val="100000"/>
              </a:lnSpc>
              <a:spcBef>
                <a:spcPts val="310"/>
              </a:spcBef>
            </a:pPr>
            <a:r>
              <a:rPr sz="1200" spc="0" dirty="0"/>
              <a:t>A sample from the Cambridge Restaurants domain</a:t>
            </a:r>
          </a:p>
        </p:txBody>
      </p:sp>
      <p:sp>
        <p:nvSpPr>
          <p:cNvPr id="5" name="object 5"/>
          <p:cNvSpPr/>
          <p:nvPr/>
        </p:nvSpPr>
        <p:spPr>
          <a:xfrm>
            <a:off x="612724" y="666871"/>
            <a:ext cx="3382564" cy="2789128"/>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DBDB32DE-5F1C-40F2-B080-A2234B2C067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32</a:t>
            </a:fld>
            <a:r>
              <a:rPr lang="zh-CN" altLang="en-US" spc="-65"/>
              <a:t> </a:t>
            </a:r>
            <a:endParaRPr lang="en-US" altLang="zh-CN" spc="-2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Dialogue State Tracking Challenge 2:  Evaluation</a:t>
            </a:r>
          </a:p>
        </p:txBody>
      </p:sp>
      <p:sp>
        <p:nvSpPr>
          <p:cNvPr id="2" name="内容占位符 1">
            <a:extLst>
              <a:ext uri="{FF2B5EF4-FFF2-40B4-BE49-F238E27FC236}">
                <a16:creationId xmlns:a16="http://schemas.microsoft.com/office/drawing/2014/main" id="{9D2422B1-EE57-45E4-8442-F58BCD68BFA0}"/>
              </a:ext>
            </a:extLst>
          </p:cNvPr>
          <p:cNvSpPr>
            <a:spLocks noGrp="1"/>
          </p:cNvSpPr>
          <p:nvPr>
            <p:ph idx="1"/>
          </p:nvPr>
        </p:nvSpPr>
        <p:spPr/>
        <p:txBody>
          <a:bodyPr/>
          <a:lstStyle/>
          <a:p>
            <a:pPr>
              <a:lnSpc>
                <a:spcPct val="100000"/>
              </a:lnSpc>
            </a:pPr>
            <a:r>
              <a:rPr lang="en-US" altLang="zh-CN" dirty="0">
                <a:solidFill>
                  <a:srgbClr val="FFFFFF"/>
                </a:solidFill>
                <a:latin typeface="Arial"/>
                <a:cs typeface="Arial"/>
              </a:rPr>
              <a:t>We focus on two key evaluation metrics </a:t>
            </a:r>
            <a:r>
              <a:rPr lang="en-US" altLang="zh-CN" dirty="0">
                <a:solidFill>
                  <a:srgbClr val="52BCEB"/>
                </a:solidFill>
                <a:latin typeface="Arial"/>
                <a:cs typeface="Arial"/>
              </a:rPr>
              <a:t>[Henderson et al., 2014]</a:t>
            </a:r>
            <a:r>
              <a:rPr lang="en-US" altLang="zh-CN" dirty="0">
                <a:solidFill>
                  <a:srgbClr val="FFFFFF"/>
                </a:solidFill>
                <a:latin typeface="Arial"/>
                <a:cs typeface="Arial"/>
              </a:rPr>
              <a:t>:</a:t>
            </a:r>
            <a:endParaRPr lang="en-US" altLang="zh-CN" dirty="0">
              <a:latin typeface="Arial"/>
              <a:cs typeface="Arial"/>
            </a:endParaRPr>
          </a:p>
          <a:p>
            <a:pPr>
              <a:lnSpc>
                <a:spcPct val="100000"/>
              </a:lnSpc>
              <a:spcBef>
                <a:spcPts val="30"/>
              </a:spcBef>
            </a:pPr>
            <a:endParaRPr lang="en-US" altLang="zh-CN" sz="1000" dirty="0">
              <a:latin typeface="Times New Roman"/>
              <a:cs typeface="Times New Roman"/>
            </a:endParaRPr>
          </a:p>
          <a:p>
            <a:pPr marL="289560" marR="5080" indent="-177165">
              <a:lnSpc>
                <a:spcPct val="102600"/>
              </a:lnSpc>
              <a:buClr>
                <a:srgbClr val="FFFFFF"/>
              </a:buClr>
              <a:buFont typeface="Arial Unicode MS"/>
              <a:buChar char="□"/>
              <a:tabLst>
                <a:tab pos="290195" algn="l"/>
              </a:tabLst>
            </a:pPr>
            <a:r>
              <a:rPr lang="en-US" altLang="zh-CN" dirty="0">
                <a:solidFill>
                  <a:srgbClr val="FFFF00"/>
                </a:solidFill>
                <a:latin typeface="Arial"/>
                <a:cs typeface="Arial"/>
              </a:rPr>
              <a:t>Goals </a:t>
            </a:r>
            <a:r>
              <a:rPr lang="en-US" altLang="zh-CN" dirty="0">
                <a:solidFill>
                  <a:srgbClr val="FFFFFF"/>
                </a:solidFill>
                <a:latin typeface="Arial"/>
                <a:cs typeface="Arial"/>
              </a:rPr>
              <a:t>(joint goal accuracy):  the proportion of dialogue turns where all the </a:t>
            </a:r>
            <a:r>
              <a:rPr lang="en-US" altLang="zh-CN" dirty="0">
                <a:solidFill>
                  <a:srgbClr val="FFC000"/>
                </a:solidFill>
                <a:latin typeface="Arial"/>
                <a:cs typeface="Arial"/>
              </a:rPr>
              <a:t>user’s search goal constraints</a:t>
            </a:r>
            <a:r>
              <a:rPr lang="en-US" altLang="zh-CN" dirty="0">
                <a:solidFill>
                  <a:srgbClr val="FFFFFF"/>
                </a:solidFill>
                <a:latin typeface="Arial"/>
                <a:cs typeface="Arial"/>
              </a:rPr>
              <a:t> were correctly identified;</a:t>
            </a:r>
            <a:endParaRPr lang="en-US" altLang="zh-CN" dirty="0">
              <a:latin typeface="Arial"/>
              <a:cs typeface="Arial"/>
            </a:endParaRPr>
          </a:p>
          <a:p>
            <a:pPr marL="289560" marR="127635" indent="-177165">
              <a:lnSpc>
                <a:spcPct val="102600"/>
              </a:lnSpc>
              <a:spcBef>
                <a:spcPts val="300"/>
              </a:spcBef>
              <a:buClr>
                <a:srgbClr val="FFFFFF"/>
              </a:buClr>
              <a:buFont typeface="Arial Unicode MS"/>
              <a:buChar char="□"/>
              <a:tabLst>
                <a:tab pos="290195" algn="l"/>
              </a:tabLst>
            </a:pPr>
            <a:r>
              <a:rPr lang="en-US" altLang="zh-CN" dirty="0">
                <a:solidFill>
                  <a:srgbClr val="FFFF00"/>
                </a:solidFill>
                <a:latin typeface="Arial"/>
                <a:cs typeface="Arial"/>
              </a:rPr>
              <a:t>Requests</a:t>
            </a:r>
            <a:r>
              <a:rPr lang="en-US" altLang="zh-CN" dirty="0">
                <a:solidFill>
                  <a:srgbClr val="FFFFFF"/>
                </a:solidFill>
                <a:latin typeface="Arial"/>
                <a:cs typeface="Arial"/>
              </a:rPr>
              <a:t>:  similarly, the proportion of dialogue turns where </a:t>
            </a:r>
            <a:r>
              <a:rPr lang="en-US" altLang="zh-CN" dirty="0">
                <a:solidFill>
                  <a:srgbClr val="FFC000"/>
                </a:solidFill>
                <a:latin typeface="Arial"/>
                <a:cs typeface="Arial"/>
              </a:rPr>
              <a:t>user’s requests for information </a:t>
            </a:r>
            <a:r>
              <a:rPr lang="en-US" altLang="zh-CN" dirty="0">
                <a:solidFill>
                  <a:srgbClr val="FFFFFF"/>
                </a:solidFill>
                <a:latin typeface="Arial"/>
                <a:cs typeface="Arial"/>
              </a:rPr>
              <a:t>were identified correctly.</a:t>
            </a:r>
            <a:endParaRPr lang="en-US" altLang="zh-CN" dirty="0">
              <a:latin typeface="Arial"/>
              <a:cs typeface="Arial"/>
            </a:endParaRPr>
          </a:p>
          <a:p>
            <a:endParaRPr lang="zh-CN" altLang="en-US" dirty="0"/>
          </a:p>
        </p:txBody>
      </p:sp>
      <p:sp>
        <p:nvSpPr>
          <p:cNvPr id="3" name="灯片编号占位符 2">
            <a:extLst>
              <a:ext uri="{FF2B5EF4-FFF2-40B4-BE49-F238E27FC236}">
                <a16:creationId xmlns:a16="http://schemas.microsoft.com/office/drawing/2014/main" id="{F2A86587-EEE1-4313-84EA-12B1C02DD406}"/>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33</a:t>
            </a:fld>
            <a:r>
              <a:rPr lang="zh-CN" altLang="en-US" spc="-65"/>
              <a:t> </a:t>
            </a:r>
            <a:endParaRPr lang="en-US" altLang="zh-CN" spc="-2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Web-Style Ranking and SLU Combination</a:t>
            </a:r>
          </a:p>
        </p:txBody>
      </p:sp>
      <p:sp>
        <p:nvSpPr>
          <p:cNvPr id="2" name="内容占位符 1">
            <a:extLst>
              <a:ext uri="{FF2B5EF4-FFF2-40B4-BE49-F238E27FC236}">
                <a16:creationId xmlns:a16="http://schemas.microsoft.com/office/drawing/2014/main" id="{3A0A30FA-B712-49B1-B9FF-2F12BF54640A}"/>
              </a:ext>
            </a:extLst>
          </p:cNvPr>
          <p:cNvSpPr>
            <a:spLocks noGrp="1"/>
          </p:cNvSpPr>
          <p:nvPr>
            <p:ph idx="1"/>
          </p:nvPr>
        </p:nvSpPr>
        <p:spPr/>
        <p:txBody>
          <a:bodyPr>
            <a:normAutofit/>
          </a:bodyPr>
          <a:lstStyle/>
          <a:p>
            <a:pPr marL="0" indent="0">
              <a:buNone/>
            </a:pPr>
            <a:r>
              <a:rPr lang="en-US" altLang="zh-CN" sz="1000" dirty="0">
                <a:solidFill>
                  <a:srgbClr val="52BCEB"/>
                </a:solidFill>
                <a:latin typeface="Arial"/>
                <a:cs typeface="Arial"/>
              </a:rPr>
              <a:t>[Williams, 2014] </a:t>
            </a:r>
            <a:r>
              <a:rPr lang="en-US" altLang="zh-CN" sz="1000" dirty="0">
                <a:solidFill>
                  <a:srgbClr val="FFFFFF"/>
                </a:solidFill>
                <a:latin typeface="Arial"/>
                <a:cs typeface="Arial"/>
              </a:rPr>
              <a:t>uses web-style ranking (</a:t>
            </a:r>
            <a:r>
              <a:rPr lang="en-US" altLang="zh-CN" sz="1000" dirty="0" err="1">
                <a:solidFill>
                  <a:srgbClr val="FFFFFF"/>
                </a:solidFill>
                <a:latin typeface="Arial"/>
                <a:cs typeface="Arial"/>
              </a:rPr>
              <a:t>lambdaMART</a:t>
            </a:r>
            <a:r>
              <a:rPr lang="en-US" altLang="zh-CN" sz="1000" dirty="0">
                <a:solidFill>
                  <a:srgbClr val="FFFFFF"/>
                </a:solidFill>
                <a:latin typeface="Arial"/>
                <a:cs typeface="Arial"/>
              </a:rPr>
              <a:t> algorithm) to rank dialogue states, based on features from three different SLU engines.  This was the top entry in the original DSTC2 challenge.</a:t>
            </a:r>
            <a:endParaRPr lang="en-US" altLang="zh-CN" sz="1000" dirty="0">
              <a:latin typeface="Arial"/>
              <a:cs typeface="Arial"/>
            </a:endParaRPr>
          </a:p>
          <a:p>
            <a:endParaRPr lang="zh-CN" altLang="en-US" sz="1000" dirty="0"/>
          </a:p>
        </p:txBody>
      </p:sp>
      <p:sp>
        <p:nvSpPr>
          <p:cNvPr id="7" name="object 7"/>
          <p:cNvSpPr/>
          <p:nvPr/>
        </p:nvSpPr>
        <p:spPr>
          <a:xfrm>
            <a:off x="359994" y="1577975"/>
            <a:ext cx="3926878" cy="728069"/>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B05CE7A1-13CD-4044-BF23-F00289875786}"/>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34</a:t>
            </a:fld>
            <a:r>
              <a:rPr lang="zh-CN" altLang="en-US" spc="-65"/>
              <a:t> </a:t>
            </a:r>
            <a:endParaRPr lang="en-US" altLang="zh-CN" spc="-20" dirty="0"/>
          </a:p>
        </p:txBody>
      </p:sp>
    </p:spTree>
    <p:extLst>
      <p:ext uri="{BB962C8B-B14F-4D97-AF65-F5344CB8AC3E}">
        <p14:creationId xmlns:p14="http://schemas.microsoft.com/office/powerpoint/2010/main" val="288895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Language Understanding</a:t>
            </a:r>
          </a:p>
        </p:txBody>
      </p:sp>
      <p:sp>
        <p:nvSpPr>
          <p:cNvPr id="2" name="内容占位符 1">
            <a:extLst>
              <a:ext uri="{FF2B5EF4-FFF2-40B4-BE49-F238E27FC236}">
                <a16:creationId xmlns:a16="http://schemas.microsoft.com/office/drawing/2014/main" id="{1B5412E6-7BE2-4A8B-BC19-2B1CFEC88073}"/>
              </a:ext>
            </a:extLst>
          </p:cNvPr>
          <p:cNvSpPr>
            <a:spLocks noGrp="1"/>
          </p:cNvSpPr>
          <p:nvPr>
            <p:ph idx="1"/>
          </p:nvPr>
        </p:nvSpPr>
        <p:spPr/>
        <p:txBody>
          <a:bodyPr/>
          <a:lstStyle/>
          <a:p>
            <a:r>
              <a:rPr lang="en-US" altLang="zh-CN" dirty="0">
                <a:solidFill>
                  <a:srgbClr val="FFFFFF"/>
                </a:solidFill>
                <a:latin typeface="Arial"/>
                <a:cs typeface="Arial"/>
              </a:rPr>
              <a:t>Joint vs.  Separate SLU?</a:t>
            </a:r>
            <a:endParaRPr lang="en-US" altLang="zh-CN" dirty="0">
              <a:latin typeface="Arial"/>
              <a:cs typeface="Arial"/>
            </a:endParaRPr>
          </a:p>
          <a:p>
            <a:endParaRPr lang="zh-CN" altLang="en-US" dirty="0"/>
          </a:p>
        </p:txBody>
      </p:sp>
      <p:sp>
        <p:nvSpPr>
          <p:cNvPr id="9" name="object 9"/>
          <p:cNvSpPr/>
          <p:nvPr/>
        </p:nvSpPr>
        <p:spPr>
          <a:xfrm>
            <a:off x="379425" y="874397"/>
            <a:ext cx="3849065" cy="2303778"/>
          </a:xfrm>
          <a:prstGeom prst="rect">
            <a:avLst/>
          </a:prstGeom>
          <a:blipFill>
            <a:blip r:embed="rId3" cstate="print"/>
            <a:stretch>
              <a:fillRect/>
            </a:stretch>
          </a:blipFill>
        </p:spPr>
        <p:txBody>
          <a:bodyPr wrap="square" lIns="0" tIns="0" rIns="0" bIns="0" rtlCol="0"/>
          <a:lstStyle/>
          <a:p>
            <a:endParaRPr dirty="0"/>
          </a:p>
        </p:txBody>
      </p:sp>
      <p:sp>
        <p:nvSpPr>
          <p:cNvPr id="3" name="灯片编号占位符 2">
            <a:extLst>
              <a:ext uri="{FF2B5EF4-FFF2-40B4-BE49-F238E27FC236}">
                <a16:creationId xmlns:a16="http://schemas.microsoft.com/office/drawing/2014/main" id="{04DE5729-F80C-4C31-B520-50D3FEE7FF3D}"/>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35</a:t>
            </a:fld>
            <a:r>
              <a:rPr lang="zh-CN" altLang="en-US" spc="-65"/>
              <a:t> </a:t>
            </a:r>
            <a:endParaRPr lang="en-US" altLang="zh-CN" spc="-2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Word-Based DST Using RNNs</a:t>
            </a:r>
          </a:p>
        </p:txBody>
      </p:sp>
      <p:sp>
        <p:nvSpPr>
          <p:cNvPr id="3" name="内容占位符 2"/>
          <p:cNvSpPr>
            <a:spLocks noGrp="1"/>
          </p:cNvSpPr>
          <p:nvPr>
            <p:ph idx="1"/>
          </p:nvPr>
        </p:nvSpPr>
        <p:spPr/>
        <p:txBody>
          <a:bodyPr>
            <a:normAutofit/>
          </a:bodyPr>
          <a:lstStyle/>
          <a:p>
            <a:pPr marL="0" indent="0">
              <a:buNone/>
            </a:pPr>
            <a:r>
              <a:rPr lang="en-US" altLang="zh-CN" sz="900" dirty="0">
                <a:solidFill>
                  <a:srgbClr val="52BCEB"/>
                </a:solidFill>
                <a:latin typeface="Arial"/>
                <a:cs typeface="Arial"/>
              </a:rPr>
              <a:t>[Henderson et al., 2014]</a:t>
            </a:r>
            <a:endParaRPr lang="en-US" altLang="zh-CN" sz="900" dirty="0">
              <a:latin typeface="Arial"/>
              <a:cs typeface="Arial"/>
            </a:endParaRPr>
          </a:p>
          <a:p>
            <a:endParaRPr lang="zh-CN" altLang="en-US" sz="900" dirty="0"/>
          </a:p>
        </p:txBody>
      </p:sp>
      <p:sp>
        <p:nvSpPr>
          <p:cNvPr id="2" name="灯片编号占位符 1">
            <a:extLst>
              <a:ext uri="{FF2B5EF4-FFF2-40B4-BE49-F238E27FC236}">
                <a16:creationId xmlns:a16="http://schemas.microsoft.com/office/drawing/2014/main" id="{4C3CD1E6-95AE-4A67-B49A-1C42684C392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36</a:t>
            </a:fld>
            <a:r>
              <a:rPr lang="zh-CN" altLang="en-US" spc="-65"/>
              <a:t> </a:t>
            </a:r>
            <a:endParaRPr lang="en-US" altLang="zh-CN" spc="-20" dirty="0"/>
          </a:p>
        </p:txBody>
      </p:sp>
      <p:sp>
        <p:nvSpPr>
          <p:cNvPr id="7" name="object 7"/>
          <p:cNvSpPr/>
          <p:nvPr/>
        </p:nvSpPr>
        <p:spPr>
          <a:xfrm>
            <a:off x="403256" y="791486"/>
            <a:ext cx="3772913" cy="256310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Delexicalisation-Based DST</a:t>
            </a:r>
          </a:p>
        </p:txBody>
      </p:sp>
      <p:sp>
        <p:nvSpPr>
          <p:cNvPr id="2" name="内容占位符 1">
            <a:extLst>
              <a:ext uri="{FF2B5EF4-FFF2-40B4-BE49-F238E27FC236}">
                <a16:creationId xmlns:a16="http://schemas.microsoft.com/office/drawing/2014/main" id="{BF6651A8-B348-4E39-8F60-8822C03A4D36}"/>
              </a:ext>
            </a:extLst>
          </p:cNvPr>
          <p:cNvSpPr>
            <a:spLocks noGrp="1"/>
          </p:cNvSpPr>
          <p:nvPr>
            <p:ph idx="1"/>
          </p:nvPr>
        </p:nvSpPr>
        <p:spPr/>
        <p:txBody>
          <a:bodyPr>
            <a:normAutofit lnSpcReduction="10000"/>
          </a:bodyPr>
          <a:lstStyle/>
          <a:p>
            <a:r>
              <a:rPr lang="en-US" altLang="zh-CN" dirty="0" err="1"/>
              <a:t>Delexicalised</a:t>
            </a:r>
            <a:r>
              <a:rPr lang="en-US" altLang="zh-CN" dirty="0"/>
              <a:t> Features</a:t>
            </a:r>
          </a:p>
          <a:p>
            <a:pPr lvl="1"/>
            <a:r>
              <a:rPr lang="en-US" altLang="zh-CN" dirty="0" err="1"/>
              <a:t>Delexicalised</a:t>
            </a:r>
            <a:r>
              <a:rPr lang="en-US" altLang="zh-CN" dirty="0"/>
              <a:t> features: all occurrences of slot names and/or slot values in an utterance are replaced with generic tags</a:t>
            </a:r>
          </a:p>
          <a:p>
            <a:endParaRPr lang="en-US" altLang="zh-CN" dirty="0"/>
          </a:p>
          <a:p>
            <a:endParaRPr lang="en-US" altLang="zh-CN" dirty="0"/>
          </a:p>
          <a:p>
            <a:endParaRPr lang="en-US" altLang="zh-CN" dirty="0"/>
          </a:p>
          <a:p>
            <a:endParaRPr lang="en-US" altLang="zh-CN" dirty="0"/>
          </a:p>
          <a:p>
            <a:r>
              <a:rPr lang="en-US" altLang="zh-CN" dirty="0"/>
              <a:t>The use of </a:t>
            </a:r>
            <a:r>
              <a:rPr lang="en-US" altLang="zh-CN" dirty="0" err="1"/>
              <a:t>delexicalised</a:t>
            </a:r>
            <a:r>
              <a:rPr lang="en-US" altLang="zh-CN" dirty="0"/>
              <a:t> n-gram features facilitates:</a:t>
            </a:r>
          </a:p>
          <a:p>
            <a:pPr lvl="1"/>
            <a:r>
              <a:rPr lang="en-US" altLang="zh-CN" dirty="0"/>
              <a:t>Faster learning by facilitating transfer learning across slot values</a:t>
            </a:r>
          </a:p>
          <a:p>
            <a:pPr lvl="1"/>
            <a:r>
              <a:rPr lang="en-US" altLang="zh-CN" dirty="0"/>
              <a:t>Generalization to unseen slot values (or even entirely new slots)</a:t>
            </a:r>
          </a:p>
          <a:p>
            <a:pPr lvl="1"/>
            <a:r>
              <a:rPr lang="en-US" altLang="zh-CN" dirty="0"/>
              <a:t>Bootstrapping dialogue systems to new domains with limited data</a:t>
            </a:r>
          </a:p>
        </p:txBody>
      </p:sp>
      <p:sp>
        <p:nvSpPr>
          <p:cNvPr id="10" name="object 10"/>
          <p:cNvSpPr/>
          <p:nvPr/>
        </p:nvSpPr>
        <p:spPr>
          <a:xfrm>
            <a:off x="952500" y="1349375"/>
            <a:ext cx="2705100" cy="419100"/>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7F7F4B51-1232-476B-BFEF-26FFA61A5122}"/>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37</a:t>
            </a:fld>
            <a:r>
              <a:rPr lang="zh-CN" altLang="en-US" spc="-65"/>
              <a:t> </a:t>
            </a:r>
            <a:endParaRPr lang="en-US" altLang="zh-CN" spc="-2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Delexicalisation-Based DST</a:t>
            </a:r>
          </a:p>
        </p:txBody>
      </p:sp>
      <p:sp>
        <p:nvSpPr>
          <p:cNvPr id="6" name="object 6"/>
          <p:cNvSpPr/>
          <p:nvPr/>
        </p:nvSpPr>
        <p:spPr>
          <a:xfrm>
            <a:off x="1001522" y="439172"/>
            <a:ext cx="2604943" cy="2957252"/>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12EDE6FD-DFF1-47A1-AB3E-40E5B6E7636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38</a:t>
            </a:fld>
            <a:r>
              <a:rPr lang="zh-CN" altLang="en-US" spc="-65"/>
              <a:t> </a:t>
            </a:r>
            <a:endParaRPr lang="en-US" altLang="zh-CN" spc="-2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dirty="0"/>
              <a:t>Delexicalisation-Based DST</a:t>
            </a:r>
          </a:p>
        </p:txBody>
      </p:sp>
      <p:sp>
        <p:nvSpPr>
          <p:cNvPr id="2" name="内容占位符 1">
            <a:extLst>
              <a:ext uri="{FF2B5EF4-FFF2-40B4-BE49-F238E27FC236}">
                <a16:creationId xmlns:a16="http://schemas.microsoft.com/office/drawing/2014/main" id="{C7068A15-E078-4BC7-B2A8-F9CD2A1FEE7D}"/>
              </a:ext>
            </a:extLst>
          </p:cNvPr>
          <p:cNvSpPr>
            <a:spLocks noGrp="1"/>
          </p:cNvSpPr>
          <p:nvPr>
            <p:ph idx="1"/>
          </p:nvPr>
        </p:nvSpPr>
        <p:spPr/>
        <p:txBody>
          <a:bodyPr>
            <a:normAutofit/>
          </a:bodyPr>
          <a:lstStyle/>
          <a:p>
            <a:pPr marL="0">
              <a:lnSpc>
                <a:spcPct val="100000"/>
              </a:lnSpc>
            </a:pPr>
            <a:r>
              <a:rPr lang="en-US" altLang="zh-CN" sz="1100" b="1" dirty="0">
                <a:solidFill>
                  <a:srgbClr val="FFFFFF"/>
                </a:solidFill>
                <a:latin typeface="Arial" panose="020B0604020202020204" pitchFamily="34" charset="0"/>
                <a:cs typeface="Arial" panose="020B0604020202020204" pitchFamily="34" charset="0"/>
              </a:rPr>
              <a:t>Towards Multi-Domain DST</a:t>
            </a:r>
            <a:endParaRPr lang="en-US" altLang="zh-CN" sz="1100" dirty="0">
              <a:latin typeface="Arial" panose="020B0604020202020204" pitchFamily="34" charset="0"/>
              <a:cs typeface="Arial" panose="020B0604020202020204" pitchFamily="34" charset="0"/>
            </a:endParaRPr>
          </a:p>
          <a:p>
            <a:pPr marL="243220" marR="389255" lvl="1">
              <a:lnSpc>
                <a:spcPct val="100000"/>
              </a:lnSpc>
              <a:spcBef>
                <a:spcPts val="185"/>
              </a:spcBef>
            </a:pPr>
            <a:r>
              <a:rPr lang="en-US" altLang="zh-CN" sz="1000" dirty="0" err="1">
                <a:solidFill>
                  <a:srgbClr val="FFFFFF"/>
                </a:solidFill>
                <a:latin typeface="Arial"/>
                <a:cs typeface="Arial"/>
              </a:rPr>
              <a:t>Delexicalised</a:t>
            </a:r>
            <a:r>
              <a:rPr lang="en-US" altLang="zh-CN" sz="1000" dirty="0">
                <a:solidFill>
                  <a:srgbClr val="FFFFFF"/>
                </a:solidFill>
                <a:latin typeface="Arial"/>
                <a:cs typeface="Arial"/>
              </a:rPr>
              <a:t> features allow transfer learning between slots </a:t>
            </a:r>
            <a:r>
              <a:rPr lang="en-US" altLang="zh-CN" sz="1000" dirty="0" err="1">
                <a:solidFill>
                  <a:srgbClr val="FFFFFF"/>
                </a:solidFill>
                <a:latin typeface="Arial"/>
                <a:cs typeface="Arial"/>
              </a:rPr>
              <a:t>Delexicalisation</a:t>
            </a:r>
            <a:r>
              <a:rPr lang="en-US" altLang="zh-CN" sz="1000" dirty="0">
                <a:solidFill>
                  <a:srgbClr val="FFFFFF"/>
                </a:solidFill>
                <a:latin typeface="Arial"/>
                <a:cs typeface="Arial"/>
              </a:rPr>
              <a:t> facilitates </a:t>
            </a:r>
            <a:r>
              <a:rPr lang="en-US" altLang="zh-CN" sz="1000" dirty="0">
                <a:solidFill>
                  <a:srgbClr val="FFFF00"/>
                </a:solidFill>
                <a:latin typeface="Arial"/>
                <a:cs typeface="Arial"/>
              </a:rPr>
              <a:t>multi-domain </a:t>
            </a:r>
            <a:r>
              <a:rPr lang="en-US" altLang="zh-CN" sz="1000" dirty="0">
                <a:solidFill>
                  <a:srgbClr val="FFFFFF"/>
                </a:solidFill>
                <a:latin typeface="Arial"/>
                <a:cs typeface="Arial"/>
              </a:rPr>
              <a:t>training</a:t>
            </a:r>
            <a:endParaRPr lang="en-US" altLang="zh-CN" sz="1000" dirty="0">
              <a:latin typeface="Arial"/>
              <a:cs typeface="Arial"/>
            </a:endParaRPr>
          </a:p>
          <a:p>
            <a:pPr marL="289560" marR="5080" indent="-177165">
              <a:lnSpc>
                <a:spcPct val="102600"/>
              </a:lnSpc>
              <a:spcBef>
                <a:spcPts val="780"/>
              </a:spcBef>
              <a:buClr>
                <a:srgbClr val="FFFFFF"/>
              </a:buClr>
              <a:buFont typeface="Arial Unicode MS"/>
              <a:buChar char="□"/>
              <a:tabLst>
                <a:tab pos="290195" algn="l"/>
              </a:tabLst>
            </a:pPr>
            <a:r>
              <a:rPr lang="en-US" altLang="zh-CN" sz="1000" dirty="0">
                <a:solidFill>
                  <a:srgbClr val="FFFFFF"/>
                </a:solidFill>
                <a:latin typeface="Arial"/>
                <a:cs typeface="Arial"/>
              </a:rPr>
              <a:t>RNN-based DST with </a:t>
            </a:r>
            <a:r>
              <a:rPr lang="en-US" altLang="zh-CN" sz="1000" dirty="0">
                <a:solidFill>
                  <a:srgbClr val="FFFF00"/>
                </a:solidFill>
                <a:latin typeface="Arial"/>
                <a:cs typeface="Arial"/>
              </a:rPr>
              <a:t>shared initialization + slot-specialized training </a:t>
            </a:r>
            <a:r>
              <a:rPr lang="en-US" altLang="zh-CN" sz="1000" dirty="0">
                <a:solidFill>
                  <a:srgbClr val="52BCEB"/>
                </a:solidFill>
                <a:latin typeface="Arial"/>
                <a:cs typeface="Arial"/>
              </a:rPr>
              <a:t>[</a:t>
            </a:r>
            <a:r>
              <a:rPr lang="en-US" altLang="zh-CN" sz="1000" dirty="0" err="1">
                <a:solidFill>
                  <a:srgbClr val="52BCEB"/>
                </a:solidFill>
                <a:latin typeface="Arial"/>
                <a:cs typeface="Arial"/>
              </a:rPr>
              <a:t>Mrksic</a:t>
            </a:r>
            <a:r>
              <a:rPr lang="en-US" altLang="zh-CN" sz="1000" dirty="0">
                <a:solidFill>
                  <a:srgbClr val="52BCEB"/>
                </a:solidFill>
                <a:latin typeface="Arial Narrow"/>
                <a:cs typeface="Arial Narrow"/>
              </a:rPr>
              <a:t> </a:t>
            </a:r>
            <a:r>
              <a:rPr lang="en-US" altLang="zh-CN" sz="1000" dirty="0">
                <a:solidFill>
                  <a:srgbClr val="52BCEB"/>
                </a:solidFill>
                <a:latin typeface="Arial"/>
                <a:cs typeface="Arial"/>
              </a:rPr>
              <a:t>et al., 2015]</a:t>
            </a:r>
            <a:endParaRPr lang="en-US" altLang="zh-CN" sz="1000" dirty="0">
              <a:latin typeface="Arial"/>
              <a:cs typeface="Arial"/>
            </a:endParaRPr>
          </a:p>
          <a:p>
            <a:endParaRPr lang="zh-CN" altLang="en-US" sz="1050" dirty="0"/>
          </a:p>
        </p:txBody>
      </p:sp>
      <p:sp>
        <p:nvSpPr>
          <p:cNvPr id="10" name="object 10"/>
          <p:cNvSpPr/>
          <p:nvPr/>
        </p:nvSpPr>
        <p:spPr>
          <a:xfrm>
            <a:off x="552450" y="1670242"/>
            <a:ext cx="3382351" cy="1721614"/>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C10ED600-9C94-4244-B9F7-D81E5FDBF451}"/>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39</a:t>
            </a:fld>
            <a:r>
              <a:rPr lang="zh-CN" altLang="en-US" spc="-65"/>
              <a:t> </a:t>
            </a:r>
            <a:endParaRPr lang="en-US" altLang="zh-CN" spc="-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Virtual Assistants are the Next Platform</a:t>
            </a:r>
          </a:p>
        </p:txBody>
      </p:sp>
      <p:sp>
        <p:nvSpPr>
          <p:cNvPr id="9" name="object 6">
            <a:extLst>
              <a:ext uri="{FF2B5EF4-FFF2-40B4-BE49-F238E27FC236}">
                <a16:creationId xmlns:a16="http://schemas.microsoft.com/office/drawing/2014/main" id="{3C60F392-109B-46A1-8EA1-4FD8B3A4533C}"/>
              </a:ext>
            </a:extLst>
          </p:cNvPr>
          <p:cNvSpPr/>
          <p:nvPr/>
        </p:nvSpPr>
        <p:spPr>
          <a:xfrm>
            <a:off x="247650" y="663575"/>
            <a:ext cx="4082286" cy="2496362"/>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D5B7CAE0-4B34-48F2-81B8-F99FD02B79DA}"/>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a:t>
            </a:fld>
            <a:r>
              <a:rPr lang="zh-CN" altLang="en-US" spc="-65"/>
              <a:t> </a:t>
            </a:r>
            <a:endParaRPr lang="en-US" altLang="zh-CN" spc="-2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dirty="0"/>
              <a:t>Delexicalisation-Based Models</a:t>
            </a:r>
          </a:p>
        </p:txBody>
      </p:sp>
      <p:sp>
        <p:nvSpPr>
          <p:cNvPr id="2" name="内容占位符 1">
            <a:extLst>
              <a:ext uri="{FF2B5EF4-FFF2-40B4-BE49-F238E27FC236}">
                <a16:creationId xmlns:a16="http://schemas.microsoft.com/office/drawing/2014/main" id="{DD71DA36-FF93-4E3D-BD7D-EAB536E9A321}"/>
              </a:ext>
            </a:extLst>
          </p:cNvPr>
          <p:cNvSpPr>
            <a:spLocks noGrp="1"/>
          </p:cNvSpPr>
          <p:nvPr>
            <p:ph idx="1"/>
          </p:nvPr>
        </p:nvSpPr>
        <p:spPr>
          <a:xfrm>
            <a:off x="316945" y="587375"/>
            <a:ext cx="4197905" cy="2590800"/>
          </a:xfrm>
        </p:spPr>
        <p:txBody>
          <a:bodyPr>
            <a:normAutofit fontScale="77500" lnSpcReduction="20000"/>
          </a:bodyPr>
          <a:lstStyle/>
          <a:p>
            <a:pPr marL="12700" marR="1017269" indent="0">
              <a:lnSpc>
                <a:spcPct val="122300"/>
              </a:lnSpc>
              <a:buNone/>
            </a:pPr>
            <a:endParaRPr lang="en-US" altLang="zh-CN" sz="1400" b="1" dirty="0">
              <a:solidFill>
                <a:srgbClr val="FFFFFF"/>
              </a:solidFill>
              <a:latin typeface="Arial" panose="020B0604020202020204" pitchFamily="34" charset="0"/>
              <a:cs typeface="Arial" panose="020B0604020202020204" pitchFamily="34" charset="0"/>
            </a:endParaRPr>
          </a:p>
          <a:p>
            <a:pPr marL="12700" marR="1017269" indent="0">
              <a:lnSpc>
                <a:spcPct val="122300"/>
              </a:lnSpc>
              <a:buNone/>
            </a:pPr>
            <a:r>
              <a:rPr lang="en-US" altLang="zh-CN" sz="1400" b="1" dirty="0" err="1">
                <a:solidFill>
                  <a:srgbClr val="FFFFFF"/>
                </a:solidFill>
                <a:latin typeface="Arial" panose="020B0604020202020204" pitchFamily="34" charset="0"/>
                <a:cs typeface="Arial" panose="020B0604020202020204" pitchFamily="34" charset="0"/>
              </a:rPr>
              <a:t>Delexicalised</a:t>
            </a:r>
            <a:r>
              <a:rPr lang="en-US" altLang="zh-CN" sz="1400" b="1" dirty="0">
                <a:solidFill>
                  <a:srgbClr val="FFFFFF"/>
                </a:solidFill>
                <a:latin typeface="Arial" panose="020B0604020202020204" pitchFamily="34" charset="0"/>
                <a:cs typeface="Arial" panose="020B0604020202020204" pitchFamily="34" charset="0"/>
              </a:rPr>
              <a:t> Features = Exact Matching</a:t>
            </a:r>
            <a:endParaRPr lang="en-US" altLang="zh-CN" sz="1400" dirty="0">
              <a:latin typeface="Arial" panose="020B0604020202020204" pitchFamily="34" charset="0"/>
              <a:cs typeface="Arial" panose="020B0604020202020204" pitchFamily="34" charset="0"/>
            </a:endParaRPr>
          </a:p>
          <a:p>
            <a:pPr marL="243220" marR="5080" lvl="1">
              <a:lnSpc>
                <a:spcPct val="102600"/>
              </a:lnSpc>
              <a:spcBef>
                <a:spcPts val="260"/>
              </a:spcBef>
            </a:pPr>
            <a:r>
              <a:rPr lang="en-US" altLang="zh-CN" sz="1200" dirty="0">
                <a:solidFill>
                  <a:srgbClr val="FFFFFF"/>
                </a:solidFill>
                <a:latin typeface="Arial"/>
                <a:cs typeface="Arial"/>
              </a:rPr>
              <a:t>Given an arbitrary domain ontology, </a:t>
            </a:r>
            <a:r>
              <a:rPr lang="en-US" altLang="zh-CN" sz="1200" dirty="0" err="1">
                <a:solidFill>
                  <a:srgbClr val="FFFFFF"/>
                </a:solidFill>
                <a:latin typeface="Arial"/>
                <a:cs typeface="Arial"/>
              </a:rPr>
              <a:t>delexicalisation</a:t>
            </a:r>
            <a:r>
              <a:rPr lang="en-US" altLang="zh-CN" sz="1200" dirty="0">
                <a:solidFill>
                  <a:srgbClr val="FFFFFF"/>
                </a:solidFill>
                <a:latin typeface="Arial"/>
                <a:cs typeface="Arial"/>
              </a:rPr>
              <a:t>-based models provide data-efficient language understanding - as long as users use only the actual ontology values to express their search constraints!</a:t>
            </a:r>
            <a:endParaRPr lang="en-US" altLang="zh-CN" sz="1200" dirty="0">
              <a:latin typeface="Arial"/>
              <a:cs typeface="Arial"/>
            </a:endParaRPr>
          </a:p>
          <a:p>
            <a:pPr>
              <a:lnSpc>
                <a:spcPct val="100000"/>
              </a:lnSpc>
            </a:pPr>
            <a:endParaRPr lang="en-US" altLang="zh-CN" dirty="0">
              <a:latin typeface="Times New Roman"/>
              <a:cs typeface="Times New Roman"/>
            </a:endParaRPr>
          </a:p>
          <a:p>
            <a:pPr marL="0" indent="0">
              <a:lnSpc>
                <a:spcPct val="100000"/>
              </a:lnSpc>
              <a:spcBef>
                <a:spcPts val="650"/>
              </a:spcBef>
              <a:buNone/>
            </a:pPr>
            <a:r>
              <a:rPr lang="en-US" altLang="zh-CN" b="1" dirty="0">
                <a:solidFill>
                  <a:srgbClr val="FFFFFF"/>
                </a:solidFill>
                <a:cs typeface="Arial" panose="020B0604020202020204" pitchFamily="34" charset="0"/>
              </a:rPr>
              <a:t>User: </a:t>
            </a:r>
            <a:r>
              <a:rPr lang="en-US" altLang="zh-CN" dirty="0">
                <a:solidFill>
                  <a:srgbClr val="FFFFFF"/>
                </a:solidFill>
                <a:cs typeface="Arial"/>
              </a:rPr>
              <a:t>I’m looking for an </a:t>
            </a:r>
            <a:r>
              <a:rPr lang="en-US" altLang="zh-CN" u="sng" dirty="0">
                <a:solidFill>
                  <a:srgbClr val="FFFFFF"/>
                </a:solidFill>
                <a:cs typeface="Arial"/>
              </a:rPr>
              <a:t>a</a:t>
            </a:r>
            <a:r>
              <a:rPr lang="en-US" altLang="zh-CN" u="sng" dirty="0">
                <a:solidFill>
                  <a:srgbClr val="FFFFFF"/>
                </a:solidFill>
                <a:cs typeface="Arial Narrow"/>
              </a:rPr>
              <a:t>ff</a:t>
            </a:r>
            <a:r>
              <a:rPr lang="en-US" altLang="zh-CN" u="sng" dirty="0">
                <a:solidFill>
                  <a:srgbClr val="FFFFFF"/>
                </a:solidFill>
                <a:cs typeface="Arial"/>
              </a:rPr>
              <a:t>ordable</a:t>
            </a:r>
            <a:r>
              <a:rPr lang="en-US" altLang="zh-CN" dirty="0">
                <a:solidFill>
                  <a:srgbClr val="FFFFFF"/>
                </a:solidFill>
                <a:cs typeface="Arial"/>
              </a:rPr>
              <a:t> restaurant</a:t>
            </a:r>
            <a:endParaRPr lang="en-US" altLang="zh-CN" dirty="0">
              <a:cs typeface="Arial"/>
            </a:endParaRPr>
          </a:p>
          <a:p>
            <a:pPr marL="0" indent="0">
              <a:lnSpc>
                <a:spcPct val="100000"/>
              </a:lnSpc>
              <a:spcBef>
                <a:spcPts val="35"/>
              </a:spcBef>
              <a:buNone/>
            </a:pPr>
            <a:r>
              <a:rPr lang="en-US" altLang="zh-CN" dirty="0">
                <a:solidFill>
                  <a:srgbClr val="FFFFFF"/>
                </a:solidFill>
                <a:cs typeface="MS Gothic"/>
              </a:rPr>
              <a:t>inform(price=cheap)</a:t>
            </a:r>
            <a:endParaRPr lang="en-US" altLang="zh-CN" dirty="0">
              <a:cs typeface="MS Gothic"/>
            </a:endParaRPr>
          </a:p>
          <a:p>
            <a:pPr marL="0" indent="0">
              <a:lnSpc>
                <a:spcPct val="100000"/>
              </a:lnSpc>
              <a:spcBef>
                <a:spcPts val="225"/>
              </a:spcBef>
              <a:buNone/>
            </a:pPr>
            <a:r>
              <a:rPr lang="en-US" altLang="zh-CN" b="1" dirty="0">
                <a:solidFill>
                  <a:srgbClr val="FFFFFF"/>
                </a:solidFill>
                <a:cs typeface="Arial" panose="020B0604020202020204" pitchFamily="34" charset="0"/>
              </a:rPr>
              <a:t>System: </a:t>
            </a:r>
            <a:r>
              <a:rPr lang="en-US" altLang="zh-CN" dirty="0">
                <a:solidFill>
                  <a:srgbClr val="FFFFFF"/>
                </a:solidFill>
                <a:cs typeface="Arial"/>
              </a:rPr>
              <a:t>How about Thai food?</a:t>
            </a:r>
            <a:endParaRPr lang="en-US" altLang="zh-CN" dirty="0">
              <a:cs typeface="Arial"/>
            </a:endParaRPr>
          </a:p>
          <a:p>
            <a:pPr marL="0" indent="0">
              <a:lnSpc>
                <a:spcPct val="100000"/>
              </a:lnSpc>
              <a:spcBef>
                <a:spcPts val="35"/>
              </a:spcBef>
              <a:buNone/>
            </a:pPr>
            <a:endParaRPr lang="en-US" altLang="zh-CN" b="1" dirty="0">
              <a:solidFill>
                <a:srgbClr val="FFFFFF"/>
              </a:solidFill>
              <a:cs typeface="Arial" panose="020B0604020202020204" pitchFamily="34" charset="0"/>
            </a:endParaRPr>
          </a:p>
          <a:p>
            <a:pPr marL="0" indent="0">
              <a:lnSpc>
                <a:spcPct val="100000"/>
              </a:lnSpc>
              <a:spcBef>
                <a:spcPts val="35"/>
              </a:spcBef>
              <a:buNone/>
            </a:pPr>
            <a:r>
              <a:rPr lang="en-US" altLang="zh-CN" b="1" dirty="0">
                <a:solidFill>
                  <a:srgbClr val="FFFFFF"/>
                </a:solidFill>
                <a:cs typeface="Arial" panose="020B0604020202020204" pitchFamily="34" charset="0"/>
              </a:rPr>
              <a:t>User: </a:t>
            </a:r>
            <a:r>
              <a:rPr lang="en-US" altLang="zh-CN" dirty="0">
                <a:solidFill>
                  <a:srgbClr val="FFFFFF"/>
                </a:solidFill>
                <a:cs typeface="Arial"/>
              </a:rPr>
              <a:t>Yes please, in </a:t>
            </a:r>
            <a:r>
              <a:rPr lang="en-US" altLang="zh-CN" u="sng" dirty="0">
                <a:solidFill>
                  <a:srgbClr val="FFFFFF"/>
                </a:solidFill>
                <a:cs typeface="Arial"/>
              </a:rPr>
              <a:t>central</a:t>
            </a:r>
            <a:r>
              <a:rPr lang="en-US" altLang="zh-CN" dirty="0">
                <a:solidFill>
                  <a:srgbClr val="FFFFFF"/>
                </a:solidFill>
                <a:cs typeface="Arial"/>
              </a:rPr>
              <a:t> Cambridge</a:t>
            </a:r>
            <a:endParaRPr lang="en-US" altLang="zh-CN" dirty="0">
              <a:cs typeface="Arial"/>
            </a:endParaRPr>
          </a:p>
          <a:p>
            <a:pPr marL="0" indent="0">
              <a:lnSpc>
                <a:spcPct val="100000"/>
              </a:lnSpc>
              <a:spcBef>
                <a:spcPts val="35"/>
              </a:spcBef>
              <a:buNone/>
            </a:pPr>
            <a:r>
              <a:rPr lang="en-US" altLang="zh-CN" dirty="0">
                <a:solidFill>
                  <a:srgbClr val="FFFFFF"/>
                </a:solidFill>
                <a:cs typeface="MS Gothic"/>
              </a:rPr>
              <a:t>inform(price=cheap, food=Thai, area=</a:t>
            </a:r>
            <a:r>
              <a:rPr lang="en-US" altLang="zh-CN" dirty="0" err="1">
                <a:solidFill>
                  <a:srgbClr val="FFFFFF"/>
                </a:solidFill>
                <a:cs typeface="MS Gothic"/>
              </a:rPr>
              <a:t>centre</a:t>
            </a:r>
            <a:r>
              <a:rPr lang="en-US" altLang="zh-CN" dirty="0">
                <a:solidFill>
                  <a:srgbClr val="FFFFFF"/>
                </a:solidFill>
                <a:cs typeface="MS Gothic"/>
              </a:rPr>
              <a:t>)</a:t>
            </a:r>
            <a:endParaRPr lang="en-US" altLang="zh-CN" dirty="0">
              <a:cs typeface="MS Gothic"/>
            </a:endParaRPr>
          </a:p>
          <a:p>
            <a:pPr marL="0" indent="0">
              <a:lnSpc>
                <a:spcPct val="100000"/>
              </a:lnSpc>
              <a:spcBef>
                <a:spcPts val="225"/>
              </a:spcBef>
              <a:buNone/>
            </a:pPr>
            <a:r>
              <a:rPr lang="en-US" altLang="zh-CN" b="1" dirty="0">
                <a:solidFill>
                  <a:srgbClr val="FFFFFF"/>
                </a:solidFill>
                <a:cs typeface="Arial" panose="020B0604020202020204" pitchFamily="34" charset="0"/>
              </a:rPr>
              <a:t>System: </a:t>
            </a:r>
            <a:r>
              <a:rPr lang="en-US" altLang="zh-CN" dirty="0">
                <a:solidFill>
                  <a:srgbClr val="FFFFFF"/>
                </a:solidFill>
                <a:cs typeface="Arial"/>
              </a:rPr>
              <a:t>The House serves cheap Thai food</a:t>
            </a:r>
            <a:endParaRPr lang="en-US" altLang="zh-CN" dirty="0">
              <a:cs typeface="Arial"/>
            </a:endParaRPr>
          </a:p>
          <a:p>
            <a:pPr marL="0" indent="0">
              <a:lnSpc>
                <a:spcPct val="100000"/>
              </a:lnSpc>
              <a:spcBef>
                <a:spcPts val="35"/>
              </a:spcBef>
              <a:buNone/>
            </a:pPr>
            <a:r>
              <a:rPr lang="en-US" altLang="zh-CN" b="1" dirty="0">
                <a:solidFill>
                  <a:srgbClr val="FFFFFF"/>
                </a:solidFill>
                <a:cs typeface="Arial" panose="020B0604020202020204" pitchFamily="34" charset="0"/>
              </a:rPr>
              <a:t>User: </a:t>
            </a:r>
            <a:r>
              <a:rPr lang="en-US" altLang="zh-CN" dirty="0">
                <a:solidFill>
                  <a:srgbClr val="FFFFFF"/>
                </a:solidFill>
                <a:cs typeface="Arial"/>
              </a:rPr>
              <a:t>Where is it?</a:t>
            </a:r>
            <a:endParaRPr lang="en-US" altLang="zh-CN" dirty="0">
              <a:cs typeface="Arial"/>
            </a:endParaRPr>
          </a:p>
          <a:p>
            <a:pPr marL="0" marR="616585" indent="0">
              <a:lnSpc>
                <a:spcPct val="102600"/>
              </a:lnSpc>
              <a:buNone/>
            </a:pPr>
            <a:r>
              <a:rPr lang="en-US" altLang="zh-CN" dirty="0">
                <a:solidFill>
                  <a:srgbClr val="FFFFFF"/>
                </a:solidFill>
                <a:cs typeface="MS Gothic"/>
              </a:rPr>
              <a:t>inform(price=cheap, food=Thai, area=</a:t>
            </a:r>
            <a:r>
              <a:rPr lang="en-US" altLang="zh-CN" dirty="0" err="1">
                <a:solidFill>
                  <a:srgbClr val="FFFFFF"/>
                </a:solidFill>
                <a:cs typeface="MS Gothic"/>
              </a:rPr>
              <a:t>centre</a:t>
            </a:r>
            <a:r>
              <a:rPr lang="en-US" altLang="zh-CN" dirty="0">
                <a:solidFill>
                  <a:srgbClr val="FFFFFF"/>
                </a:solidFill>
                <a:cs typeface="MS Gothic"/>
              </a:rPr>
              <a:t>); request(address)</a:t>
            </a:r>
            <a:endParaRPr lang="en-US" altLang="zh-CN" dirty="0">
              <a:cs typeface="MS Gothic"/>
            </a:endParaRPr>
          </a:p>
          <a:p>
            <a:pPr marL="0" indent="0">
              <a:lnSpc>
                <a:spcPct val="100000"/>
              </a:lnSpc>
              <a:spcBef>
                <a:spcPts val="225"/>
              </a:spcBef>
              <a:buNone/>
            </a:pPr>
            <a:r>
              <a:rPr lang="en-US" altLang="zh-CN" b="1" dirty="0">
                <a:solidFill>
                  <a:srgbClr val="FFFFFF"/>
                </a:solidFill>
                <a:cs typeface="Arial" panose="020B0604020202020204" pitchFamily="34" charset="0"/>
              </a:rPr>
              <a:t>System: </a:t>
            </a:r>
            <a:r>
              <a:rPr lang="en-US" altLang="zh-CN" dirty="0">
                <a:solidFill>
                  <a:srgbClr val="FFFFFF"/>
                </a:solidFill>
                <a:cs typeface="Arial"/>
              </a:rPr>
              <a:t>The House is at 106 Regent Street</a:t>
            </a:r>
            <a:endParaRPr lang="en-US" altLang="zh-CN" dirty="0">
              <a:cs typeface="Arial"/>
            </a:endParaRPr>
          </a:p>
          <a:p>
            <a:endParaRPr lang="zh-CN" altLang="en-US" dirty="0"/>
          </a:p>
        </p:txBody>
      </p:sp>
      <p:sp>
        <p:nvSpPr>
          <p:cNvPr id="10" name="矩形 9">
            <a:extLst>
              <a:ext uri="{FF2B5EF4-FFF2-40B4-BE49-F238E27FC236}">
                <a16:creationId xmlns:a16="http://schemas.microsoft.com/office/drawing/2014/main" id="{DF1DF08C-55CC-4C49-A6EE-59995534F740}"/>
              </a:ext>
            </a:extLst>
          </p:cNvPr>
          <p:cNvSpPr/>
          <p:nvPr/>
        </p:nvSpPr>
        <p:spPr>
          <a:xfrm>
            <a:off x="1771650" y="430989"/>
            <a:ext cx="1088760" cy="253916"/>
          </a:xfrm>
          <a:prstGeom prst="rect">
            <a:avLst/>
          </a:prstGeom>
        </p:spPr>
        <p:txBody>
          <a:bodyPr wrap="none">
            <a:spAutoFit/>
          </a:bodyPr>
          <a:lstStyle/>
          <a:p>
            <a:r>
              <a:rPr lang="en-US" altLang="zh-CN" sz="1050" b="1" dirty="0">
                <a:solidFill>
                  <a:srgbClr val="FFFFFF"/>
                </a:solidFill>
                <a:latin typeface="Arial" panose="020B0604020202020204" pitchFamily="34" charset="0"/>
                <a:cs typeface="Arial" panose="020B0604020202020204" pitchFamily="34" charset="0"/>
              </a:rPr>
              <a:t>Shortcomings</a:t>
            </a:r>
            <a:endParaRPr lang="zh-CN" altLang="en-US" sz="1050" dirty="0"/>
          </a:p>
        </p:txBody>
      </p:sp>
      <p:sp>
        <p:nvSpPr>
          <p:cNvPr id="12" name="灯片编号占位符 11">
            <a:extLst>
              <a:ext uri="{FF2B5EF4-FFF2-40B4-BE49-F238E27FC236}">
                <a16:creationId xmlns:a16="http://schemas.microsoft.com/office/drawing/2014/main" id="{7F22A74D-B86C-4B7B-8D5F-54869A1B7B1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40</a:t>
            </a:fld>
            <a:r>
              <a:rPr lang="zh-CN" altLang="en-US" spc="-65"/>
              <a:t> </a:t>
            </a:r>
            <a:endParaRPr lang="en-US" altLang="zh-CN" spc="-2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Traditional ‘Solution’:  Semantic Dictionaries</a:t>
            </a:r>
          </a:p>
        </p:txBody>
      </p:sp>
      <p:sp>
        <p:nvSpPr>
          <p:cNvPr id="2" name="内容占位符 1">
            <a:extLst>
              <a:ext uri="{FF2B5EF4-FFF2-40B4-BE49-F238E27FC236}">
                <a16:creationId xmlns:a16="http://schemas.microsoft.com/office/drawing/2014/main" id="{517002DE-2EC3-4C7A-8EA8-9991773F02E5}"/>
              </a:ext>
            </a:extLst>
          </p:cNvPr>
          <p:cNvSpPr>
            <a:spLocks noGrp="1"/>
          </p:cNvSpPr>
          <p:nvPr>
            <p:ph idx="1"/>
          </p:nvPr>
        </p:nvSpPr>
        <p:spPr/>
        <p:txBody>
          <a:bodyPr>
            <a:normAutofit/>
          </a:bodyPr>
          <a:lstStyle/>
          <a:p>
            <a:pPr marL="12700" marR="5080">
              <a:lnSpc>
                <a:spcPct val="111700"/>
              </a:lnSpc>
            </a:pPr>
            <a:endParaRPr lang="en-US" altLang="zh-CN" sz="1100" b="1" dirty="0">
              <a:solidFill>
                <a:srgbClr val="FFFFFF"/>
              </a:solidFill>
              <a:latin typeface="Arial" panose="020B0604020202020204" pitchFamily="34" charset="0"/>
              <a:cs typeface="Arial" panose="020B0604020202020204" pitchFamily="34" charset="0"/>
            </a:endParaRPr>
          </a:p>
          <a:p>
            <a:pPr marL="12700" marR="5080">
              <a:lnSpc>
                <a:spcPct val="111700"/>
              </a:lnSpc>
            </a:pPr>
            <a:r>
              <a:rPr lang="en-US" altLang="zh-CN" sz="1100" b="1" dirty="0" err="1">
                <a:solidFill>
                  <a:srgbClr val="FFFFFF"/>
                </a:solidFill>
                <a:latin typeface="Arial" panose="020B0604020202020204" pitchFamily="34" charset="0"/>
                <a:cs typeface="Arial" panose="020B0604020202020204" pitchFamily="34" charset="0"/>
              </a:rPr>
              <a:t>Delexicalised</a:t>
            </a:r>
            <a:r>
              <a:rPr lang="en-US" altLang="zh-CN" sz="1100" b="1" dirty="0">
                <a:solidFill>
                  <a:srgbClr val="FFFFFF"/>
                </a:solidFill>
                <a:latin typeface="Arial" panose="020B0604020202020204" pitchFamily="34" charset="0"/>
                <a:cs typeface="Arial" panose="020B0604020202020204" pitchFamily="34" charset="0"/>
              </a:rPr>
              <a:t> Features = Exact Matching</a:t>
            </a:r>
          </a:p>
          <a:p>
            <a:pPr marL="243220" marR="5080" lvl="1">
              <a:lnSpc>
                <a:spcPct val="111700"/>
              </a:lnSpc>
            </a:pPr>
            <a:r>
              <a:rPr lang="en-US" altLang="zh-CN" sz="900" dirty="0" err="1">
                <a:solidFill>
                  <a:srgbClr val="FFFFFF"/>
                </a:solidFill>
                <a:latin typeface="Arial"/>
                <a:cs typeface="Arial"/>
              </a:rPr>
              <a:t>Delexicalisation</a:t>
            </a:r>
            <a:r>
              <a:rPr lang="en-US" altLang="zh-CN" sz="900" dirty="0">
                <a:solidFill>
                  <a:srgbClr val="FFFFFF"/>
                </a:solidFill>
                <a:latin typeface="Arial"/>
                <a:cs typeface="Arial"/>
              </a:rPr>
              <a:t>-based models allow fast deployment to new dialogue domains, but introduce a complete dependency on</a:t>
            </a:r>
            <a:endParaRPr lang="en-US" altLang="zh-CN" sz="900" dirty="0">
              <a:latin typeface="Arial"/>
              <a:cs typeface="Arial"/>
            </a:endParaRPr>
          </a:p>
          <a:p>
            <a:pPr marL="12700">
              <a:lnSpc>
                <a:spcPct val="100000"/>
              </a:lnSpc>
              <a:spcBef>
                <a:spcPts val="35"/>
              </a:spcBef>
            </a:pPr>
            <a:endParaRPr lang="en-US" altLang="zh-CN" sz="1050" b="1" dirty="0">
              <a:solidFill>
                <a:srgbClr val="FFFFFF"/>
              </a:solidFill>
              <a:latin typeface="Arial" panose="020B0604020202020204" pitchFamily="34" charset="0"/>
              <a:cs typeface="Arial" panose="020B0604020202020204" pitchFamily="34" charset="0"/>
            </a:endParaRPr>
          </a:p>
          <a:p>
            <a:pPr marL="12700">
              <a:lnSpc>
                <a:spcPct val="100000"/>
              </a:lnSpc>
              <a:spcBef>
                <a:spcPts val="35"/>
              </a:spcBef>
            </a:pPr>
            <a:r>
              <a:rPr lang="en-US" altLang="zh-CN" sz="1100" b="1" dirty="0">
                <a:solidFill>
                  <a:srgbClr val="FFFFFF"/>
                </a:solidFill>
                <a:latin typeface="Arial" panose="020B0604020202020204" pitchFamily="34" charset="0"/>
                <a:cs typeface="Arial" panose="020B0604020202020204" pitchFamily="34" charset="0"/>
              </a:rPr>
              <a:t>semantic dictionaries.</a:t>
            </a:r>
          </a:p>
          <a:p>
            <a:pPr marL="313055" marR="447675">
              <a:lnSpc>
                <a:spcPct val="102600"/>
              </a:lnSpc>
              <a:spcBef>
                <a:spcPts val="660"/>
              </a:spcBef>
            </a:pPr>
            <a:r>
              <a:rPr lang="en-US" altLang="zh-CN" sz="900" b="1" dirty="0">
                <a:solidFill>
                  <a:srgbClr val="FFFFFF"/>
                </a:solidFill>
                <a:latin typeface="Arial" panose="020B0604020202020204" pitchFamily="34" charset="0"/>
                <a:cs typeface="Arial" panose="020B0604020202020204" pitchFamily="34" charset="0"/>
              </a:rPr>
              <a:t>Food=Cheap: </a:t>
            </a:r>
            <a:r>
              <a:rPr lang="en-US" altLang="zh-CN" sz="900" dirty="0">
                <a:solidFill>
                  <a:srgbClr val="FFFFFF"/>
                </a:solidFill>
                <a:latin typeface="Arial"/>
                <a:cs typeface="Arial"/>
              </a:rPr>
              <a:t>[a</a:t>
            </a:r>
            <a:r>
              <a:rPr lang="en-US" altLang="zh-CN" sz="900" dirty="0">
                <a:solidFill>
                  <a:srgbClr val="FFFFFF"/>
                </a:solidFill>
                <a:latin typeface="Arial Narrow"/>
                <a:cs typeface="Arial Narrow"/>
              </a:rPr>
              <a:t>ff</a:t>
            </a:r>
            <a:r>
              <a:rPr lang="en-US" altLang="zh-CN" sz="900" dirty="0">
                <a:solidFill>
                  <a:srgbClr val="FFFFFF"/>
                </a:solidFill>
                <a:latin typeface="Arial"/>
                <a:cs typeface="Arial"/>
              </a:rPr>
              <a:t>ordable, budget, low-cost, low-priced, inexpensive, cheaper, economic, ...]</a:t>
            </a:r>
            <a:endParaRPr lang="en-US" altLang="zh-CN" sz="900" dirty="0">
              <a:latin typeface="Arial"/>
              <a:cs typeface="Arial"/>
            </a:endParaRPr>
          </a:p>
          <a:p>
            <a:pPr marL="313055" marR="457834">
              <a:lnSpc>
                <a:spcPct val="102600"/>
              </a:lnSpc>
              <a:spcBef>
                <a:spcPts val="385"/>
              </a:spcBef>
            </a:pPr>
            <a:r>
              <a:rPr lang="en-US" altLang="zh-CN" sz="900" b="1" dirty="0">
                <a:solidFill>
                  <a:srgbClr val="FFFFFF"/>
                </a:solidFill>
                <a:latin typeface="Arial" panose="020B0604020202020204" pitchFamily="34" charset="0"/>
                <a:cs typeface="Arial" panose="020B0604020202020204" pitchFamily="34" charset="0"/>
              </a:rPr>
              <a:t>Rating=High: </a:t>
            </a:r>
            <a:r>
              <a:rPr lang="en-US" altLang="zh-CN" sz="900" dirty="0">
                <a:solidFill>
                  <a:srgbClr val="FFFFFF"/>
                </a:solidFill>
                <a:latin typeface="Arial"/>
                <a:cs typeface="Arial"/>
              </a:rPr>
              <a:t>[best, high-rated, highly rated, top-rated, cool, chic, popular, trendy, ...]</a:t>
            </a:r>
            <a:endParaRPr lang="en-US" altLang="zh-CN" sz="900" dirty="0">
              <a:latin typeface="Arial"/>
              <a:cs typeface="Arial"/>
            </a:endParaRPr>
          </a:p>
          <a:p>
            <a:pPr marL="313055" marR="635635">
              <a:lnSpc>
                <a:spcPct val="102600"/>
              </a:lnSpc>
              <a:spcBef>
                <a:spcPts val="385"/>
              </a:spcBef>
            </a:pPr>
            <a:r>
              <a:rPr lang="en-US" altLang="zh-CN" sz="900" b="1" dirty="0">
                <a:solidFill>
                  <a:srgbClr val="FFFFFF"/>
                </a:solidFill>
                <a:latin typeface="Arial" panose="020B0604020202020204" pitchFamily="34" charset="0"/>
                <a:cs typeface="Arial" panose="020B0604020202020204" pitchFamily="34" charset="0"/>
              </a:rPr>
              <a:t>Area=Centre: </a:t>
            </a:r>
            <a:r>
              <a:rPr lang="en-US" altLang="zh-CN" sz="900" dirty="0">
                <a:solidFill>
                  <a:srgbClr val="FFFFFF"/>
                </a:solidFill>
                <a:latin typeface="Arial"/>
                <a:cs typeface="Arial"/>
              </a:rPr>
              <a:t>[center, downtown, central, city </a:t>
            </a:r>
            <a:r>
              <a:rPr lang="en-US" altLang="zh-CN" sz="900" dirty="0" err="1">
                <a:solidFill>
                  <a:srgbClr val="FFFFFF"/>
                </a:solidFill>
                <a:latin typeface="Arial"/>
                <a:cs typeface="Arial"/>
              </a:rPr>
              <a:t>centre</a:t>
            </a:r>
            <a:r>
              <a:rPr lang="en-US" altLang="zh-CN" sz="900" dirty="0">
                <a:solidFill>
                  <a:srgbClr val="FFFFFF"/>
                </a:solidFill>
                <a:latin typeface="Arial"/>
                <a:cs typeface="Arial"/>
              </a:rPr>
              <a:t>, midtown, town </a:t>
            </a:r>
            <a:r>
              <a:rPr lang="en-US" altLang="zh-CN" sz="900" dirty="0" err="1">
                <a:solidFill>
                  <a:srgbClr val="FFFFFF"/>
                </a:solidFill>
                <a:latin typeface="Arial"/>
                <a:cs typeface="Arial"/>
              </a:rPr>
              <a:t>centre</a:t>
            </a:r>
            <a:r>
              <a:rPr lang="en-US" altLang="zh-CN" sz="900" dirty="0">
                <a:solidFill>
                  <a:srgbClr val="FFFFFF"/>
                </a:solidFill>
                <a:latin typeface="Arial"/>
                <a:cs typeface="Arial"/>
              </a:rPr>
              <a:t>, ...]</a:t>
            </a:r>
            <a:endParaRPr lang="en-US" altLang="zh-CN" sz="900" dirty="0">
              <a:latin typeface="Arial"/>
              <a:cs typeface="Arial"/>
            </a:endParaRPr>
          </a:p>
          <a:p>
            <a:endParaRPr lang="zh-CN" altLang="en-US" dirty="0"/>
          </a:p>
        </p:txBody>
      </p:sp>
      <p:sp>
        <p:nvSpPr>
          <p:cNvPr id="3" name="灯片编号占位符 2">
            <a:extLst>
              <a:ext uri="{FF2B5EF4-FFF2-40B4-BE49-F238E27FC236}">
                <a16:creationId xmlns:a16="http://schemas.microsoft.com/office/drawing/2014/main" id="{2318828A-896F-44E4-924F-B377709CF44E}"/>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41</a:t>
            </a:fld>
            <a:r>
              <a:rPr lang="zh-CN" altLang="en-US" spc="-65"/>
              <a:t> </a:t>
            </a:r>
            <a:endParaRPr lang="en-US" altLang="zh-CN" spc="-2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The Neural Belief Tracker (NBT)</a:t>
            </a:r>
          </a:p>
        </p:txBody>
      </p:sp>
      <p:sp>
        <p:nvSpPr>
          <p:cNvPr id="2" name="内容占位符 1">
            <a:extLst>
              <a:ext uri="{FF2B5EF4-FFF2-40B4-BE49-F238E27FC236}">
                <a16:creationId xmlns:a16="http://schemas.microsoft.com/office/drawing/2014/main" id="{DD6C3ACA-DD3C-46E4-98CE-62EA03A198EB}"/>
              </a:ext>
            </a:extLst>
          </p:cNvPr>
          <p:cNvSpPr>
            <a:spLocks noGrp="1"/>
          </p:cNvSpPr>
          <p:nvPr>
            <p:ph idx="1"/>
          </p:nvPr>
        </p:nvSpPr>
        <p:spPr/>
        <p:txBody>
          <a:bodyPr>
            <a:normAutofit/>
          </a:bodyPr>
          <a:lstStyle/>
          <a:p>
            <a:r>
              <a:rPr lang="en-US" altLang="zh-CN" sz="1100" b="1" dirty="0">
                <a:solidFill>
                  <a:srgbClr val="FFFFFF"/>
                </a:solidFill>
                <a:latin typeface="Arial" panose="020B0604020202020204" pitchFamily="34" charset="0"/>
                <a:cs typeface="Arial" panose="020B0604020202020204" pitchFamily="34" charset="0"/>
              </a:rPr>
              <a:t>Semantic Dictionaries Re-Introduce the SLU module </a:t>
            </a:r>
          </a:p>
          <a:p>
            <a:pPr lvl="1"/>
            <a:r>
              <a:rPr lang="en-US" altLang="zh-CN" sz="1000" dirty="0">
                <a:solidFill>
                  <a:srgbClr val="FFFFFF"/>
                </a:solidFill>
                <a:latin typeface="Arial"/>
                <a:cs typeface="Arial"/>
              </a:rPr>
              <a:t>Semantic dictionaries can be hand-crafted or learned - but only for simple toy domains such as DSTC2.  Moreover, the Amazon Mechanical Turk data collection framework forces the users to use very simple (and unnatural) language, understating the challenge of dealing with linguistic variation.</a:t>
            </a:r>
            <a:endParaRPr lang="en-US" altLang="zh-CN" sz="1000" dirty="0">
              <a:latin typeface="Arial"/>
              <a:cs typeface="Arial"/>
            </a:endParaRPr>
          </a:p>
          <a:p>
            <a:endParaRPr lang="zh-CN" altLang="en-US" sz="1100" dirty="0"/>
          </a:p>
        </p:txBody>
      </p:sp>
      <p:sp>
        <p:nvSpPr>
          <p:cNvPr id="4" name="灯片编号占位符 3">
            <a:extLst>
              <a:ext uri="{FF2B5EF4-FFF2-40B4-BE49-F238E27FC236}">
                <a16:creationId xmlns:a16="http://schemas.microsoft.com/office/drawing/2014/main" id="{63A17656-E4AE-47AA-A6F7-06D67D7D65D8}"/>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42</a:t>
            </a:fld>
            <a:r>
              <a:rPr lang="zh-CN" altLang="en-US" spc="-65"/>
              <a:t> </a:t>
            </a:r>
            <a:endParaRPr lang="en-US" altLang="zh-CN" spc="-2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The Neural Belief Tracker (NBT)</a:t>
            </a:r>
          </a:p>
        </p:txBody>
      </p:sp>
      <p:sp>
        <p:nvSpPr>
          <p:cNvPr id="2" name="内容占位符 1">
            <a:extLst>
              <a:ext uri="{FF2B5EF4-FFF2-40B4-BE49-F238E27FC236}">
                <a16:creationId xmlns:a16="http://schemas.microsoft.com/office/drawing/2014/main" id="{7434D61D-F10E-4ABD-B192-B93EB23B111D}"/>
              </a:ext>
            </a:extLst>
          </p:cNvPr>
          <p:cNvSpPr>
            <a:spLocks noGrp="1"/>
          </p:cNvSpPr>
          <p:nvPr>
            <p:ph idx="1"/>
          </p:nvPr>
        </p:nvSpPr>
        <p:spPr>
          <a:xfrm>
            <a:off x="316945" y="587374"/>
            <a:ext cx="3976211" cy="2689121"/>
          </a:xfrm>
        </p:spPr>
        <p:txBody>
          <a:bodyPr>
            <a:normAutofit fontScale="92500"/>
          </a:bodyPr>
          <a:lstStyle/>
          <a:p>
            <a:r>
              <a:rPr lang="en-US" altLang="zh-CN" b="1" dirty="0">
                <a:solidFill>
                  <a:srgbClr val="FFFFFF"/>
                </a:solidFill>
                <a:latin typeface="Arial" panose="020B0604020202020204" pitchFamily="34" charset="0"/>
                <a:cs typeface="Arial" panose="020B0604020202020204" pitchFamily="34" charset="0"/>
              </a:rPr>
              <a:t>Semantic Dictionaries Re-Introduce the SLU module </a:t>
            </a:r>
          </a:p>
          <a:p>
            <a:pPr lvl="1"/>
            <a:r>
              <a:rPr lang="en-US" altLang="zh-CN" sz="1050" dirty="0">
                <a:solidFill>
                  <a:srgbClr val="FFFFFF"/>
                </a:solidFill>
                <a:latin typeface="Arial"/>
                <a:cs typeface="Arial"/>
              </a:rPr>
              <a:t>Semantic dictionaries can be hand-crafted or learned - but only for simple toy domains such as DSTC2.  Moreover, the Amazon Mechanical Turk data collection framework forces the users to use very simple (and unnatural) language, understating the challenge of dealing with linguistic variation.</a:t>
            </a:r>
            <a:endParaRPr lang="en-US" altLang="zh-CN" sz="1050" dirty="0">
              <a:latin typeface="Arial"/>
              <a:cs typeface="Arial"/>
            </a:endParaRPr>
          </a:p>
          <a:p>
            <a:pPr marL="12700" marR="14604">
              <a:lnSpc>
                <a:spcPct val="102600"/>
              </a:lnSpc>
            </a:pPr>
            <a:endParaRPr lang="en-US" altLang="zh-CN" dirty="0">
              <a:solidFill>
                <a:srgbClr val="FFFFFF"/>
              </a:solidFill>
              <a:latin typeface="Arial"/>
              <a:cs typeface="Arial"/>
            </a:endParaRPr>
          </a:p>
          <a:p>
            <a:pPr marL="12700" marR="14604">
              <a:lnSpc>
                <a:spcPct val="102600"/>
              </a:lnSpc>
            </a:pPr>
            <a:r>
              <a:rPr lang="en-US" altLang="zh-CN" dirty="0">
                <a:solidFill>
                  <a:srgbClr val="FFFFFF"/>
                </a:solidFill>
                <a:latin typeface="Arial"/>
                <a:cs typeface="Arial"/>
              </a:rPr>
              <a:t>The </a:t>
            </a:r>
            <a:r>
              <a:rPr lang="en-US" altLang="zh-CN" b="1" dirty="0">
                <a:solidFill>
                  <a:srgbClr val="FFFFFF"/>
                </a:solidFill>
                <a:latin typeface="Arial" panose="020B0604020202020204" pitchFamily="34" charset="0"/>
                <a:cs typeface="Arial" panose="020B0604020202020204" pitchFamily="34" charset="0"/>
              </a:rPr>
              <a:t>Neural Belief Tracker </a:t>
            </a:r>
            <a:r>
              <a:rPr lang="en-US" altLang="zh-CN" dirty="0">
                <a:solidFill>
                  <a:srgbClr val="FFFFFF"/>
                </a:solidFill>
                <a:latin typeface="Arial"/>
                <a:cs typeface="Arial"/>
              </a:rPr>
              <a:t>is a statistical DST model/framework which aims to satisfy the following design goals:</a:t>
            </a:r>
          </a:p>
          <a:p>
            <a:pPr marL="243220" marR="14604" lvl="1">
              <a:lnSpc>
                <a:spcPct val="102600"/>
              </a:lnSpc>
            </a:pPr>
            <a:r>
              <a:rPr lang="en-US" altLang="zh-CN" dirty="0">
                <a:solidFill>
                  <a:srgbClr val="FFFFFF"/>
                </a:solidFill>
                <a:latin typeface="Arial"/>
                <a:cs typeface="Arial"/>
              </a:rPr>
              <a:t>End-to-end learnable (no SLU modules or semantic dictionaries).</a:t>
            </a:r>
          </a:p>
          <a:p>
            <a:pPr marL="243220" marR="14604" lvl="1">
              <a:lnSpc>
                <a:spcPct val="102600"/>
              </a:lnSpc>
            </a:pPr>
            <a:r>
              <a:rPr lang="en-US" altLang="zh-CN" dirty="0">
                <a:solidFill>
                  <a:srgbClr val="FFFFFF"/>
                </a:solidFill>
                <a:latin typeface="Arial"/>
                <a:cs typeface="Arial"/>
              </a:rPr>
              <a:t>Generalization to unseen slot values.</a:t>
            </a:r>
          </a:p>
          <a:p>
            <a:pPr marL="243220" marR="14604" lvl="1">
              <a:lnSpc>
                <a:spcPct val="102600"/>
              </a:lnSpc>
            </a:pPr>
            <a:r>
              <a:rPr lang="en-US" altLang="zh-CN" dirty="0">
                <a:solidFill>
                  <a:srgbClr val="FFFFFF"/>
                </a:solidFill>
                <a:latin typeface="Arial"/>
                <a:cs typeface="Arial"/>
              </a:rPr>
              <a:t>Capability of leveraging the semantic content of pre-trained word vector spaces without human supervision.</a:t>
            </a:r>
            <a:endParaRPr lang="zh-CN" altLang="en-US" dirty="0"/>
          </a:p>
        </p:txBody>
      </p:sp>
      <p:sp>
        <p:nvSpPr>
          <p:cNvPr id="4" name="灯片编号占位符 3">
            <a:extLst>
              <a:ext uri="{FF2B5EF4-FFF2-40B4-BE49-F238E27FC236}">
                <a16:creationId xmlns:a16="http://schemas.microsoft.com/office/drawing/2014/main" id="{E00F1377-3EBF-4306-B48D-1FD2A1D56E1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43</a:t>
            </a:fld>
            <a:r>
              <a:rPr lang="zh-CN" altLang="en-US" spc="-65"/>
              <a:t> </a:t>
            </a:r>
            <a:endParaRPr lang="en-US" altLang="zh-CN" spc="-2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The Neural Belief Tracker (NBT)</a:t>
            </a:r>
          </a:p>
        </p:txBody>
      </p:sp>
      <p:sp>
        <p:nvSpPr>
          <p:cNvPr id="2" name="内容占位符 1">
            <a:extLst>
              <a:ext uri="{FF2B5EF4-FFF2-40B4-BE49-F238E27FC236}">
                <a16:creationId xmlns:a16="http://schemas.microsoft.com/office/drawing/2014/main" id="{CCB49949-C673-493A-BDBA-293AF098ACE1}"/>
              </a:ext>
            </a:extLst>
          </p:cNvPr>
          <p:cNvSpPr>
            <a:spLocks noGrp="1"/>
          </p:cNvSpPr>
          <p:nvPr>
            <p:ph idx="1"/>
          </p:nvPr>
        </p:nvSpPr>
        <p:spPr>
          <a:xfrm>
            <a:off x="316945" y="587375"/>
            <a:ext cx="3976211" cy="2590800"/>
          </a:xfrm>
        </p:spPr>
        <p:txBody>
          <a:bodyPr>
            <a:normAutofit/>
          </a:bodyPr>
          <a:lstStyle/>
          <a:p>
            <a:pPr marL="12700" marR="405765">
              <a:lnSpc>
                <a:spcPts val="1390"/>
              </a:lnSpc>
            </a:pPr>
            <a:r>
              <a:rPr lang="en-US" altLang="zh-CN" sz="1100" b="1" dirty="0">
                <a:solidFill>
                  <a:srgbClr val="FFFFFF"/>
                </a:solidFill>
                <a:latin typeface="Arial" panose="020B0604020202020204" pitchFamily="34" charset="0"/>
                <a:cs typeface="Arial" panose="020B0604020202020204" pitchFamily="34" charset="0"/>
              </a:rPr>
              <a:t>Representation Learning + Label Embedding + Separate Binary Decisions</a:t>
            </a:r>
          </a:p>
          <a:p>
            <a:pPr marL="243220" marR="405765" lvl="1">
              <a:lnSpc>
                <a:spcPts val="1390"/>
              </a:lnSpc>
            </a:pPr>
            <a:r>
              <a:rPr lang="en-US" altLang="zh-CN" sz="900" dirty="0">
                <a:solidFill>
                  <a:srgbClr val="FFFFFF"/>
                </a:solidFill>
                <a:latin typeface="Arial"/>
                <a:cs typeface="Arial"/>
              </a:rPr>
              <a:t>To overcome data sparsity, NBT models use </a:t>
            </a:r>
            <a:r>
              <a:rPr lang="en-US" altLang="zh-CN" sz="900" i="1" dirty="0">
                <a:solidFill>
                  <a:srgbClr val="FFFFFF"/>
                </a:solidFill>
                <a:latin typeface="Trebuchet MS"/>
                <a:cs typeface="Trebuchet MS"/>
              </a:rPr>
              <a:t>label embedding </a:t>
            </a:r>
            <a:r>
              <a:rPr lang="en-US" altLang="zh-CN" sz="900" dirty="0">
                <a:solidFill>
                  <a:srgbClr val="FFFFFF"/>
                </a:solidFill>
                <a:latin typeface="Arial"/>
                <a:cs typeface="Arial"/>
              </a:rPr>
              <a:t>to decompose multi-class classification into many binary ones.</a:t>
            </a:r>
            <a:endParaRPr lang="en-US" altLang="zh-CN" sz="900" dirty="0">
              <a:latin typeface="Arial"/>
              <a:cs typeface="Arial"/>
            </a:endParaRPr>
          </a:p>
          <a:p>
            <a:endParaRPr lang="zh-CN" altLang="en-US" sz="1000" dirty="0"/>
          </a:p>
        </p:txBody>
      </p:sp>
      <p:sp>
        <p:nvSpPr>
          <p:cNvPr id="10" name="object 10"/>
          <p:cNvSpPr/>
          <p:nvPr/>
        </p:nvSpPr>
        <p:spPr>
          <a:xfrm>
            <a:off x="359994" y="1604937"/>
            <a:ext cx="4087876" cy="1796288"/>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7864DE4E-3C0A-48D9-A822-C9D5F7827D4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44</a:t>
            </a:fld>
            <a:r>
              <a:rPr lang="zh-CN" altLang="en-US" spc="-65"/>
              <a:t> </a:t>
            </a:r>
            <a:endParaRPr lang="en-US" altLang="zh-CN" spc="-2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The Neural Belief Tracker (NBT) v2</a:t>
            </a:r>
          </a:p>
        </p:txBody>
      </p:sp>
      <p:sp>
        <p:nvSpPr>
          <p:cNvPr id="2" name="内容占位符 1">
            <a:extLst>
              <a:ext uri="{FF2B5EF4-FFF2-40B4-BE49-F238E27FC236}">
                <a16:creationId xmlns:a16="http://schemas.microsoft.com/office/drawing/2014/main" id="{515CCD9C-3D58-4A98-9F3E-A9F15A93D345}"/>
              </a:ext>
            </a:extLst>
          </p:cNvPr>
          <p:cNvSpPr>
            <a:spLocks noGrp="1"/>
          </p:cNvSpPr>
          <p:nvPr>
            <p:ph idx="1"/>
          </p:nvPr>
        </p:nvSpPr>
        <p:spPr/>
        <p:txBody>
          <a:bodyPr>
            <a:normAutofit/>
          </a:bodyPr>
          <a:lstStyle/>
          <a:p>
            <a:pPr marL="12700">
              <a:lnSpc>
                <a:spcPct val="100000"/>
              </a:lnSpc>
            </a:pPr>
            <a:r>
              <a:rPr lang="en-US" altLang="zh-CN" sz="1100" b="1" dirty="0">
                <a:solidFill>
                  <a:srgbClr val="FFFFFF"/>
                </a:solidFill>
                <a:latin typeface="Arial" panose="020B0604020202020204" pitchFamily="34" charset="0"/>
                <a:cs typeface="Arial" panose="020B0604020202020204" pitchFamily="34" charset="0"/>
              </a:rPr>
              <a:t>Fully Statistical Belief State Update</a:t>
            </a:r>
            <a:endParaRPr lang="en-US" altLang="zh-CN" sz="1100" dirty="0">
              <a:latin typeface="Arial" panose="020B0604020202020204" pitchFamily="34" charset="0"/>
              <a:cs typeface="Arial" panose="020B0604020202020204" pitchFamily="34" charset="0"/>
            </a:endParaRPr>
          </a:p>
          <a:p>
            <a:pPr marL="243220" lvl="1">
              <a:lnSpc>
                <a:spcPct val="100000"/>
              </a:lnSpc>
              <a:spcBef>
                <a:spcPts val="295"/>
              </a:spcBef>
            </a:pPr>
            <a:r>
              <a:rPr lang="en-US" altLang="zh-CN" sz="1000" dirty="0">
                <a:solidFill>
                  <a:srgbClr val="FFFFFF"/>
                </a:solidFill>
                <a:latin typeface="Arial"/>
                <a:cs typeface="Arial"/>
              </a:rPr>
              <a:t>Removing the last rule-based component of the NBT framework</a:t>
            </a:r>
            <a:endParaRPr lang="en-US" altLang="zh-CN" sz="1000" dirty="0">
              <a:latin typeface="Arial"/>
              <a:cs typeface="Arial"/>
            </a:endParaRPr>
          </a:p>
          <a:p>
            <a:endParaRPr lang="zh-CN" altLang="en-US" sz="1050" dirty="0"/>
          </a:p>
        </p:txBody>
      </p:sp>
      <p:sp>
        <p:nvSpPr>
          <p:cNvPr id="10" name="object 10"/>
          <p:cNvSpPr/>
          <p:nvPr/>
        </p:nvSpPr>
        <p:spPr>
          <a:xfrm>
            <a:off x="359994" y="1410004"/>
            <a:ext cx="3980497" cy="1783080"/>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294CE349-738E-4A2F-B6A6-D9D05C94CBD2}"/>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45</a:t>
            </a:fld>
            <a:r>
              <a:rPr lang="zh-CN" altLang="en-US" spc="-65"/>
              <a:t> </a:t>
            </a:r>
            <a:endParaRPr lang="en-US" altLang="zh-CN" spc="-2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Representation Learning:  NBT-DNN</a:t>
            </a:r>
          </a:p>
        </p:txBody>
      </p:sp>
      <p:sp>
        <p:nvSpPr>
          <p:cNvPr id="2" name="内容占位符 1">
            <a:extLst>
              <a:ext uri="{FF2B5EF4-FFF2-40B4-BE49-F238E27FC236}">
                <a16:creationId xmlns:a16="http://schemas.microsoft.com/office/drawing/2014/main" id="{53E07C67-1AD4-4DB9-9A55-EC74DB706AE1}"/>
              </a:ext>
            </a:extLst>
          </p:cNvPr>
          <p:cNvSpPr>
            <a:spLocks noGrp="1"/>
          </p:cNvSpPr>
          <p:nvPr>
            <p:ph idx="1"/>
          </p:nvPr>
        </p:nvSpPr>
        <p:spPr/>
        <p:txBody>
          <a:bodyPr>
            <a:normAutofit/>
          </a:bodyPr>
          <a:lstStyle/>
          <a:p>
            <a:r>
              <a:rPr lang="en-US" altLang="zh-CN" sz="1600" baseline="6172" dirty="0">
                <a:solidFill>
                  <a:srgbClr val="FFFFFF"/>
                </a:solidFill>
                <a:latin typeface="Arial"/>
                <a:cs typeface="Arial"/>
              </a:rPr>
              <a:t>Let </a:t>
            </a:r>
            <a:r>
              <a:rPr lang="en-US" altLang="zh-CN" sz="1600" i="1" baseline="6172" dirty="0">
                <a:solidFill>
                  <a:srgbClr val="FFFFFF"/>
                </a:solidFill>
                <a:latin typeface="Verdana"/>
                <a:cs typeface="Verdana"/>
              </a:rPr>
              <a:t>u </a:t>
            </a:r>
            <a:r>
              <a:rPr lang="en-US" altLang="zh-CN" sz="1600" baseline="6172" dirty="0">
                <a:solidFill>
                  <a:srgbClr val="FFFFFF"/>
                </a:solidFill>
                <a:latin typeface="Arial"/>
                <a:cs typeface="Arial"/>
              </a:rPr>
              <a:t>represent a user utterance consisting of </a:t>
            </a:r>
            <a:r>
              <a:rPr lang="en-US" altLang="zh-CN" sz="1600" i="1" baseline="6172" dirty="0" err="1">
                <a:solidFill>
                  <a:srgbClr val="FFFFFF"/>
                </a:solidFill>
                <a:latin typeface="Verdana"/>
                <a:cs typeface="Verdana"/>
              </a:rPr>
              <a:t>k</a:t>
            </a:r>
            <a:r>
              <a:rPr lang="en-US" altLang="zh-CN" sz="700" i="1" dirty="0" err="1">
                <a:solidFill>
                  <a:srgbClr val="FFFFFF"/>
                </a:solidFill>
                <a:latin typeface="Arial"/>
                <a:cs typeface="Arial"/>
              </a:rPr>
              <a:t>u</a:t>
            </a:r>
            <a:r>
              <a:rPr lang="en-US" altLang="zh-CN" sz="700" i="1" dirty="0">
                <a:solidFill>
                  <a:srgbClr val="FFFFFF"/>
                </a:solidFill>
                <a:latin typeface="Arial"/>
                <a:cs typeface="Arial"/>
              </a:rPr>
              <a:t>  </a:t>
            </a:r>
            <a:r>
              <a:rPr lang="en-US" altLang="zh-CN" sz="1600" baseline="6172" dirty="0">
                <a:solidFill>
                  <a:srgbClr val="FFFFFF"/>
                </a:solidFill>
                <a:latin typeface="Arial"/>
                <a:cs typeface="Arial"/>
              </a:rPr>
              <a:t>words </a:t>
            </a:r>
            <a:r>
              <a:rPr lang="en-US" altLang="zh-CN" sz="1600" i="1" baseline="6172" dirty="0">
                <a:solidFill>
                  <a:srgbClr val="FFFFFF"/>
                </a:solidFill>
                <a:latin typeface="Verdana"/>
                <a:cs typeface="Verdana"/>
              </a:rPr>
              <a:t>u</a:t>
            </a:r>
            <a:r>
              <a:rPr lang="en-US" altLang="zh-CN" sz="700" dirty="0">
                <a:solidFill>
                  <a:srgbClr val="FFFFFF"/>
                </a:solidFill>
                <a:latin typeface="Verdana"/>
                <a:cs typeface="Verdana"/>
              </a:rPr>
              <a:t>1</a:t>
            </a:r>
            <a:r>
              <a:rPr lang="en-US" altLang="zh-CN" sz="1600" baseline="6172" dirty="0">
                <a:solidFill>
                  <a:srgbClr val="FFFFFF"/>
                </a:solidFill>
                <a:latin typeface="Arial"/>
                <a:cs typeface="Arial"/>
              </a:rPr>
              <a:t>,</a:t>
            </a:r>
            <a:r>
              <a:rPr lang="en-US" altLang="zh-CN" sz="1600" i="1" baseline="6172" dirty="0">
                <a:solidFill>
                  <a:srgbClr val="FFFFFF"/>
                </a:solidFill>
                <a:latin typeface="Verdana"/>
                <a:cs typeface="Verdana"/>
              </a:rPr>
              <a:t>u</a:t>
            </a:r>
            <a:r>
              <a:rPr lang="en-US" altLang="zh-CN" sz="700" dirty="0">
                <a:solidFill>
                  <a:srgbClr val="FFFFFF"/>
                </a:solidFill>
                <a:latin typeface="Verdana"/>
                <a:cs typeface="Verdana"/>
              </a:rPr>
              <a:t>2</a:t>
            </a:r>
            <a:r>
              <a:rPr lang="en-US" altLang="zh-CN" sz="1600" baseline="6172" dirty="0">
                <a:solidFill>
                  <a:srgbClr val="FFFFFF"/>
                </a:solidFill>
                <a:latin typeface="Arial"/>
                <a:cs typeface="Arial"/>
              </a:rPr>
              <a:t>,</a:t>
            </a:r>
            <a:r>
              <a:rPr lang="en-US" altLang="zh-CN" sz="1600" i="1" baseline="6172" dirty="0">
                <a:solidFill>
                  <a:srgbClr val="FFFFFF"/>
                </a:solidFill>
                <a:latin typeface="Verdana"/>
                <a:cs typeface="Verdana"/>
              </a:rPr>
              <a:t>.. .</a:t>
            </a:r>
            <a:r>
              <a:rPr lang="en-US" altLang="zh-CN" sz="1600" baseline="6172" dirty="0">
                <a:solidFill>
                  <a:srgbClr val="FFFFFF"/>
                </a:solidFill>
                <a:latin typeface="Arial"/>
                <a:cs typeface="Arial"/>
              </a:rPr>
              <a:t>,</a:t>
            </a:r>
            <a:r>
              <a:rPr lang="en-US" altLang="zh-CN" sz="1600" i="1" baseline="6172" dirty="0" err="1">
                <a:solidFill>
                  <a:srgbClr val="FFFFFF"/>
                </a:solidFill>
                <a:latin typeface="Verdana"/>
                <a:cs typeface="Verdana"/>
              </a:rPr>
              <a:t>u</a:t>
            </a:r>
            <a:r>
              <a:rPr lang="en-US" altLang="zh-CN" sz="700" i="1" dirty="0" err="1">
                <a:solidFill>
                  <a:srgbClr val="FFFFFF"/>
                </a:solidFill>
                <a:latin typeface="Arial"/>
                <a:cs typeface="Arial"/>
              </a:rPr>
              <a:t>k</a:t>
            </a:r>
            <a:r>
              <a:rPr lang="en-US" altLang="zh-CN" sz="900" i="1" baseline="-11111" dirty="0" err="1">
                <a:solidFill>
                  <a:srgbClr val="FFFFFF"/>
                </a:solidFill>
                <a:latin typeface="Arial"/>
                <a:cs typeface="Arial"/>
              </a:rPr>
              <a:t>u</a:t>
            </a:r>
            <a:r>
              <a:rPr lang="en-US" altLang="zh-CN" sz="900" i="1" baseline="-11111" dirty="0">
                <a:solidFill>
                  <a:srgbClr val="FFFFFF"/>
                </a:solidFill>
                <a:latin typeface="Arial"/>
                <a:cs typeface="Arial"/>
              </a:rPr>
              <a:t> </a:t>
            </a:r>
            <a:r>
              <a:rPr lang="en-US" altLang="zh-CN" sz="1600" baseline="6172" dirty="0">
                <a:solidFill>
                  <a:srgbClr val="FFFFFF"/>
                </a:solidFill>
                <a:latin typeface="Arial"/>
                <a:cs typeface="Arial"/>
              </a:rPr>
              <a:t>. Each word has an associated </a:t>
            </a:r>
            <a:r>
              <a:rPr lang="en-US" altLang="zh-CN" sz="1600" b="1" baseline="6172" dirty="0">
                <a:solidFill>
                  <a:srgbClr val="FFFFFF"/>
                </a:solidFill>
                <a:latin typeface="Arial" panose="020B0604020202020204" pitchFamily="34" charset="0"/>
                <a:cs typeface="Arial" panose="020B0604020202020204" pitchFamily="34" charset="0"/>
              </a:rPr>
              <a:t>fixed </a:t>
            </a:r>
            <a:r>
              <a:rPr lang="en-US" altLang="zh-CN" sz="1600" baseline="6172" dirty="0">
                <a:solidFill>
                  <a:srgbClr val="FFFFFF"/>
                </a:solidFill>
                <a:latin typeface="Arial"/>
                <a:cs typeface="Arial"/>
              </a:rPr>
              <a:t>word vector </a:t>
            </a:r>
            <a:r>
              <a:rPr lang="en-US" altLang="zh-CN" sz="1600" i="1" baseline="6172" dirty="0">
                <a:solidFill>
                  <a:srgbClr val="FFFFFF"/>
                </a:solidFill>
                <a:latin typeface="Verdana"/>
                <a:cs typeface="Verdana"/>
              </a:rPr>
              <a:t>u</a:t>
            </a:r>
            <a:r>
              <a:rPr lang="en-US" altLang="zh-CN" sz="700" dirty="0">
                <a:solidFill>
                  <a:srgbClr val="FFFFFF"/>
                </a:solidFill>
                <a:latin typeface="Verdana"/>
                <a:cs typeface="Verdana"/>
              </a:rPr>
              <a:t>1</a:t>
            </a:r>
            <a:r>
              <a:rPr lang="en-US" altLang="zh-CN" sz="1600" baseline="6172" dirty="0">
                <a:solidFill>
                  <a:srgbClr val="FFFFFF"/>
                </a:solidFill>
                <a:latin typeface="Arial"/>
                <a:cs typeface="Arial"/>
              </a:rPr>
              <a:t>,</a:t>
            </a:r>
            <a:r>
              <a:rPr lang="en-US" altLang="zh-CN" sz="1600" i="1" baseline="6172" dirty="0">
                <a:solidFill>
                  <a:srgbClr val="FFFFFF"/>
                </a:solidFill>
                <a:latin typeface="Verdana"/>
                <a:cs typeface="Verdana"/>
              </a:rPr>
              <a:t>.. .</a:t>
            </a:r>
            <a:r>
              <a:rPr lang="en-US" altLang="zh-CN" sz="1600" baseline="6172" dirty="0">
                <a:solidFill>
                  <a:srgbClr val="FFFFFF"/>
                </a:solidFill>
                <a:latin typeface="Arial"/>
                <a:cs typeface="Arial"/>
              </a:rPr>
              <a:t>,</a:t>
            </a:r>
            <a:r>
              <a:rPr lang="en-US" altLang="zh-CN" sz="1600" i="1" baseline="6172" dirty="0" err="1">
                <a:solidFill>
                  <a:srgbClr val="FFFFFF"/>
                </a:solidFill>
                <a:latin typeface="Verdana"/>
                <a:cs typeface="Verdana"/>
              </a:rPr>
              <a:t>u</a:t>
            </a:r>
            <a:r>
              <a:rPr lang="en-US" altLang="zh-CN" sz="700" i="1" dirty="0" err="1">
                <a:solidFill>
                  <a:srgbClr val="FFFFFF"/>
                </a:solidFill>
                <a:latin typeface="Arial"/>
                <a:cs typeface="Arial"/>
              </a:rPr>
              <a:t>k</a:t>
            </a:r>
            <a:r>
              <a:rPr lang="en-US" altLang="zh-CN" sz="900" i="1" baseline="-11111" dirty="0" err="1">
                <a:solidFill>
                  <a:srgbClr val="FFFFFF"/>
                </a:solidFill>
                <a:latin typeface="Arial"/>
                <a:cs typeface="Arial"/>
              </a:rPr>
              <a:t>u</a:t>
            </a:r>
            <a:endParaRPr lang="en-US" altLang="zh-CN" sz="900" baseline="-11111" dirty="0">
              <a:latin typeface="Arial"/>
              <a:cs typeface="Arial"/>
            </a:endParaRPr>
          </a:p>
          <a:p>
            <a:endParaRPr lang="zh-CN" altLang="en-US" sz="1600" dirty="0"/>
          </a:p>
        </p:txBody>
      </p:sp>
      <p:sp>
        <p:nvSpPr>
          <p:cNvPr id="7" name="object 7"/>
          <p:cNvSpPr/>
          <p:nvPr/>
        </p:nvSpPr>
        <p:spPr>
          <a:xfrm>
            <a:off x="359994" y="1217612"/>
            <a:ext cx="4082340" cy="2198649"/>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745A8084-3AF0-467E-B7BA-98228A13D208}"/>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46</a:t>
            </a:fld>
            <a:r>
              <a:rPr lang="zh-CN" altLang="en-US" spc="-65"/>
              <a:t> </a:t>
            </a:r>
            <a:endParaRPr lang="en-US" altLang="zh-CN" spc="-2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Representation Learning:  NBT-CNN</a:t>
            </a:r>
          </a:p>
        </p:txBody>
      </p:sp>
      <p:sp>
        <p:nvSpPr>
          <p:cNvPr id="20" name="object 20"/>
          <p:cNvSpPr/>
          <p:nvPr/>
        </p:nvSpPr>
        <p:spPr>
          <a:xfrm>
            <a:off x="367309" y="1196975"/>
            <a:ext cx="3873246" cy="1196975"/>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6E0B3E45-AF39-431A-87F9-BA75CC1D4B4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47</a:t>
            </a:fld>
            <a:r>
              <a:rPr lang="zh-CN" altLang="en-US" spc="-65"/>
              <a:t> </a:t>
            </a:r>
            <a:endParaRPr lang="en-US" altLang="zh-CN" spc="-2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Global-Locally Self-Attentive DST (GLAD)</a:t>
            </a:r>
          </a:p>
        </p:txBody>
      </p:sp>
      <p:sp>
        <p:nvSpPr>
          <p:cNvPr id="8" name="object 8"/>
          <p:cNvSpPr txBox="1"/>
          <p:nvPr/>
        </p:nvSpPr>
        <p:spPr>
          <a:xfrm>
            <a:off x="347294" y="526026"/>
            <a:ext cx="3771380" cy="405239"/>
          </a:xfrm>
          <a:prstGeom prst="rect">
            <a:avLst/>
          </a:prstGeom>
        </p:spPr>
        <p:txBody>
          <a:bodyPr vert="horz" wrap="square" lIns="0" tIns="0" rIns="0" bIns="0" rtlCol="0">
            <a:spAutoFit/>
          </a:bodyPr>
          <a:lstStyle/>
          <a:p>
            <a:pPr marL="12700">
              <a:lnSpc>
                <a:spcPct val="100000"/>
              </a:lnSpc>
            </a:pPr>
            <a:r>
              <a:rPr sz="900" dirty="0">
                <a:solidFill>
                  <a:srgbClr val="52BCEB"/>
                </a:solidFill>
                <a:latin typeface="Arial"/>
                <a:cs typeface="Arial"/>
              </a:rPr>
              <a:t>[Zhong et al., ACL 2018]</a:t>
            </a:r>
            <a:endParaRPr sz="900" dirty="0">
              <a:latin typeface="Arial"/>
              <a:cs typeface="Arial"/>
            </a:endParaRPr>
          </a:p>
          <a:p>
            <a:pPr>
              <a:lnSpc>
                <a:spcPct val="100000"/>
              </a:lnSpc>
              <a:spcBef>
                <a:spcPts val="51"/>
              </a:spcBef>
            </a:pPr>
            <a:endParaRPr sz="750" dirty="0">
              <a:latin typeface="Times New Roman"/>
              <a:cs typeface="Times New Roman"/>
            </a:endParaRPr>
          </a:p>
          <a:p>
            <a:pPr marL="12700">
              <a:lnSpc>
                <a:spcPct val="100000"/>
              </a:lnSpc>
            </a:pPr>
            <a:r>
              <a:rPr sz="900" dirty="0">
                <a:solidFill>
                  <a:srgbClr val="FFFFFF"/>
                </a:solidFill>
                <a:latin typeface="Arial"/>
                <a:cs typeface="Arial"/>
              </a:rPr>
              <a:t>The same idea as NBT, but a more advanced encoder</a:t>
            </a:r>
            <a:endParaRPr sz="900" dirty="0">
              <a:latin typeface="Arial"/>
              <a:cs typeface="Arial"/>
            </a:endParaRPr>
          </a:p>
        </p:txBody>
      </p:sp>
      <p:sp>
        <p:nvSpPr>
          <p:cNvPr id="9" name="object 9"/>
          <p:cNvSpPr/>
          <p:nvPr/>
        </p:nvSpPr>
        <p:spPr>
          <a:xfrm>
            <a:off x="418312" y="1044575"/>
            <a:ext cx="3771380" cy="1797345"/>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347294" y="3025775"/>
            <a:ext cx="4243756" cy="276999"/>
          </a:xfrm>
          <a:prstGeom prst="rect">
            <a:avLst/>
          </a:prstGeom>
        </p:spPr>
        <p:txBody>
          <a:bodyPr vert="horz" wrap="square" lIns="0" tIns="0" rIns="0" bIns="0" rtlCol="0">
            <a:spAutoFit/>
          </a:bodyPr>
          <a:lstStyle/>
          <a:p>
            <a:pPr marL="12700">
              <a:lnSpc>
                <a:spcPct val="100000"/>
              </a:lnSpc>
            </a:pPr>
            <a:r>
              <a:rPr sz="900" b="1" dirty="0">
                <a:solidFill>
                  <a:srgbClr val="FFFFFF"/>
                </a:solidFill>
                <a:latin typeface="Arial" panose="020B0604020202020204" pitchFamily="34" charset="0"/>
                <a:cs typeface="Arial" panose="020B0604020202020204" pitchFamily="34" charset="0"/>
              </a:rPr>
              <a:t>Global </a:t>
            </a:r>
            <a:r>
              <a:rPr sz="900" dirty="0">
                <a:solidFill>
                  <a:srgbClr val="FFFFFF"/>
                </a:solidFill>
                <a:latin typeface="Arial"/>
                <a:cs typeface="Arial"/>
              </a:rPr>
              <a:t>modules to share parameters between estimators for each slot and </a:t>
            </a:r>
            <a:r>
              <a:rPr sz="900" b="1" dirty="0">
                <a:solidFill>
                  <a:srgbClr val="FFFFFF"/>
                </a:solidFill>
                <a:latin typeface="Arial" panose="020B0604020202020204" pitchFamily="34" charset="0"/>
                <a:cs typeface="Arial" panose="020B0604020202020204" pitchFamily="34" charset="0"/>
              </a:rPr>
              <a:t>local</a:t>
            </a:r>
            <a:endParaRPr sz="900" dirty="0">
              <a:latin typeface="Arial" panose="020B0604020202020204" pitchFamily="34" charset="0"/>
              <a:cs typeface="Arial" panose="020B0604020202020204" pitchFamily="34" charset="0"/>
            </a:endParaRPr>
          </a:p>
          <a:p>
            <a:pPr marL="12700">
              <a:lnSpc>
                <a:spcPct val="100000"/>
              </a:lnSpc>
              <a:spcBef>
                <a:spcPts val="15"/>
              </a:spcBef>
            </a:pPr>
            <a:r>
              <a:rPr sz="900" dirty="0">
                <a:solidFill>
                  <a:srgbClr val="FFFFFF"/>
                </a:solidFill>
                <a:latin typeface="Arial"/>
                <a:cs typeface="Arial"/>
              </a:rPr>
              <a:t>modules to learn slot-specific feature representations.</a:t>
            </a:r>
            <a:endParaRPr sz="900" dirty="0">
              <a:latin typeface="Arial"/>
              <a:cs typeface="Arial"/>
            </a:endParaRPr>
          </a:p>
        </p:txBody>
      </p:sp>
      <p:sp>
        <p:nvSpPr>
          <p:cNvPr id="2" name="灯片编号占位符 1">
            <a:extLst>
              <a:ext uri="{FF2B5EF4-FFF2-40B4-BE49-F238E27FC236}">
                <a16:creationId xmlns:a16="http://schemas.microsoft.com/office/drawing/2014/main" id="{19D755E0-46F2-4734-AD1D-D5A4BD07C42F}"/>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48</a:t>
            </a:fld>
            <a:r>
              <a:rPr lang="zh-CN" altLang="en-US" spc="-65"/>
              <a:t> </a:t>
            </a:r>
            <a:endParaRPr lang="en-US" altLang="zh-CN" spc="-2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DST as Machine Reading / Reasoning</a:t>
            </a:r>
          </a:p>
        </p:txBody>
      </p:sp>
      <p:sp>
        <p:nvSpPr>
          <p:cNvPr id="2" name="内容占位符 1">
            <a:extLst>
              <a:ext uri="{FF2B5EF4-FFF2-40B4-BE49-F238E27FC236}">
                <a16:creationId xmlns:a16="http://schemas.microsoft.com/office/drawing/2014/main" id="{5143289E-7DFC-49A8-A5C1-1B3D2F6AE2A1}"/>
              </a:ext>
            </a:extLst>
          </p:cNvPr>
          <p:cNvSpPr>
            <a:spLocks noGrp="1"/>
          </p:cNvSpPr>
          <p:nvPr>
            <p:ph idx="1"/>
          </p:nvPr>
        </p:nvSpPr>
        <p:spPr/>
        <p:txBody>
          <a:bodyPr/>
          <a:lstStyle/>
          <a:p>
            <a:pPr marL="0" indent="0">
              <a:buNone/>
            </a:pPr>
            <a:r>
              <a:rPr lang="en-US" altLang="zh-CN" sz="1050" dirty="0">
                <a:solidFill>
                  <a:srgbClr val="52BCEB"/>
                </a:solidFill>
                <a:latin typeface="Arial"/>
                <a:cs typeface="Arial"/>
              </a:rPr>
              <a:t>[Perez and Liu, 2017] </a:t>
            </a:r>
            <a:r>
              <a:rPr lang="en-US" altLang="zh-CN" sz="1050" dirty="0">
                <a:solidFill>
                  <a:srgbClr val="FFFFFF"/>
                </a:solidFill>
                <a:latin typeface="Arial"/>
                <a:cs typeface="Arial"/>
              </a:rPr>
              <a:t>use Memory Networks and pose DST as a machine reading / multi-hop reasoning problem</a:t>
            </a:r>
            <a:r>
              <a:rPr lang="en-US" altLang="zh-CN" dirty="0">
                <a:solidFill>
                  <a:srgbClr val="FFFFFF"/>
                </a:solidFill>
                <a:latin typeface="Arial"/>
                <a:cs typeface="Arial"/>
              </a:rPr>
              <a:t>.</a:t>
            </a:r>
            <a:endParaRPr lang="en-US" altLang="zh-CN" dirty="0">
              <a:latin typeface="Arial"/>
              <a:cs typeface="Arial"/>
            </a:endParaRPr>
          </a:p>
          <a:p>
            <a:endParaRPr lang="zh-CN" altLang="en-US" dirty="0"/>
          </a:p>
        </p:txBody>
      </p:sp>
      <p:sp>
        <p:nvSpPr>
          <p:cNvPr id="7" name="object 7"/>
          <p:cNvSpPr/>
          <p:nvPr/>
        </p:nvSpPr>
        <p:spPr>
          <a:xfrm>
            <a:off x="359993" y="1349375"/>
            <a:ext cx="3887997" cy="1037223"/>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97B0BA59-F10A-45A7-814A-4A60FEBECCC9}"/>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49</a:t>
            </a:fld>
            <a:r>
              <a:rPr lang="zh-CN" altLang="en-US" spc="-65"/>
              <a:t> </a:t>
            </a:r>
            <a:endParaRPr lang="en-US" altLang="zh-CN" spc="-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Virtual Assistants are the Next Platform</a:t>
            </a:r>
          </a:p>
        </p:txBody>
      </p:sp>
      <p:sp>
        <p:nvSpPr>
          <p:cNvPr id="2" name="内容占位符 1">
            <a:extLst>
              <a:ext uri="{FF2B5EF4-FFF2-40B4-BE49-F238E27FC236}">
                <a16:creationId xmlns:a16="http://schemas.microsoft.com/office/drawing/2014/main" id="{0811ACB1-0FF9-4735-8E5B-144E4E623DBC}"/>
              </a:ext>
            </a:extLst>
          </p:cNvPr>
          <p:cNvSpPr>
            <a:spLocks noGrp="1"/>
          </p:cNvSpPr>
          <p:nvPr>
            <p:ph idx="1"/>
          </p:nvPr>
        </p:nvSpPr>
        <p:spPr/>
        <p:txBody>
          <a:bodyPr/>
          <a:lstStyle/>
          <a:p>
            <a:r>
              <a:rPr lang="en-US" altLang="zh-CN" dirty="0">
                <a:solidFill>
                  <a:srgbClr val="FFFFFF"/>
                </a:solidFill>
                <a:latin typeface="Arial"/>
                <a:cs typeface="Arial"/>
              </a:rPr>
              <a:t>Voice and Language as the Command</a:t>
            </a:r>
            <a:endParaRPr lang="en-US" altLang="zh-CN" dirty="0">
              <a:latin typeface="Arial"/>
              <a:cs typeface="Arial"/>
            </a:endParaRPr>
          </a:p>
          <a:p>
            <a:endParaRPr lang="zh-CN" altLang="en-US" dirty="0"/>
          </a:p>
        </p:txBody>
      </p:sp>
      <p:sp>
        <p:nvSpPr>
          <p:cNvPr id="9" name="object 9"/>
          <p:cNvSpPr/>
          <p:nvPr/>
        </p:nvSpPr>
        <p:spPr>
          <a:xfrm>
            <a:off x="359994" y="968375"/>
            <a:ext cx="3926723" cy="2113206"/>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A4ECF43E-46A2-424E-BD83-7623288A0F64}"/>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5</a:t>
            </a:fld>
            <a:r>
              <a:rPr lang="zh-CN" altLang="en-US" spc="-65"/>
              <a:t> </a:t>
            </a:r>
            <a:endParaRPr lang="en-US" altLang="zh-CN" spc="-2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Hybrid Dialog State Tracker with ASR Features</a:t>
            </a:r>
          </a:p>
        </p:txBody>
      </p:sp>
      <p:sp>
        <p:nvSpPr>
          <p:cNvPr id="3" name="内容占位符 2"/>
          <p:cNvSpPr>
            <a:spLocks noGrp="1"/>
          </p:cNvSpPr>
          <p:nvPr>
            <p:ph idx="1"/>
          </p:nvPr>
        </p:nvSpPr>
        <p:spPr>
          <a:xfrm>
            <a:off x="2292925" y="1120775"/>
            <a:ext cx="2000231" cy="2057400"/>
          </a:xfrm>
        </p:spPr>
        <p:txBody>
          <a:bodyPr>
            <a:normAutofit/>
          </a:bodyPr>
          <a:lstStyle/>
          <a:p>
            <a:pPr marL="0" marR="5080" indent="0">
              <a:lnSpc>
                <a:spcPct val="102600"/>
              </a:lnSpc>
              <a:buNone/>
            </a:pPr>
            <a:r>
              <a:rPr lang="en-US" altLang="zh-CN" sz="1000" dirty="0">
                <a:solidFill>
                  <a:srgbClr val="52BCEB"/>
                </a:solidFill>
                <a:latin typeface="Arial"/>
                <a:cs typeface="Arial"/>
              </a:rPr>
              <a:t>[</a:t>
            </a:r>
            <a:r>
              <a:rPr lang="en-US" altLang="zh-CN" sz="1000" dirty="0" err="1">
                <a:solidFill>
                  <a:srgbClr val="52BCEB"/>
                </a:solidFill>
                <a:latin typeface="Arial"/>
                <a:cs typeface="Arial"/>
              </a:rPr>
              <a:t>Vodolán</a:t>
            </a:r>
            <a:r>
              <a:rPr lang="en-US" altLang="zh-CN" sz="1000" dirty="0">
                <a:solidFill>
                  <a:srgbClr val="52BCEB"/>
                </a:solidFill>
                <a:latin typeface="Arial"/>
                <a:cs typeface="Arial"/>
              </a:rPr>
              <a:t> et al., 2017] </a:t>
            </a:r>
            <a:r>
              <a:rPr lang="en-US" altLang="zh-CN" sz="1000" dirty="0">
                <a:solidFill>
                  <a:srgbClr val="FFFFFF"/>
                </a:solidFill>
                <a:latin typeface="Arial"/>
                <a:cs typeface="Arial"/>
              </a:rPr>
              <a:t>propose a </a:t>
            </a:r>
            <a:r>
              <a:rPr lang="en-US" altLang="zh-CN" sz="1000" i="1" dirty="0">
                <a:solidFill>
                  <a:srgbClr val="FFFFFF"/>
                </a:solidFill>
                <a:latin typeface="Trebuchet MS"/>
                <a:cs typeface="Trebuchet MS"/>
              </a:rPr>
              <a:t>Hybrid Dialog State Tracker</a:t>
            </a:r>
            <a:r>
              <a:rPr lang="en-US" altLang="zh-CN" sz="1000" dirty="0">
                <a:solidFill>
                  <a:srgbClr val="FFFFFF"/>
                </a:solidFill>
                <a:latin typeface="Arial"/>
                <a:cs typeface="Arial"/>
              </a:rPr>
              <a:t>, achieving the current state-of-the-art performance for </a:t>
            </a:r>
            <a:r>
              <a:rPr lang="en-US" altLang="zh-CN" sz="1000" dirty="0" err="1">
                <a:solidFill>
                  <a:srgbClr val="FFFFFF"/>
                </a:solidFill>
                <a:latin typeface="Arial"/>
                <a:cs typeface="Arial"/>
              </a:rPr>
              <a:t>DSTC2</a:t>
            </a:r>
            <a:r>
              <a:rPr lang="en-US" altLang="zh-CN" sz="1000" dirty="0">
                <a:solidFill>
                  <a:srgbClr val="FFFFFF"/>
                </a:solidFill>
                <a:latin typeface="Arial"/>
                <a:cs typeface="Arial"/>
              </a:rPr>
              <a:t> (0.796).</a:t>
            </a:r>
            <a:endParaRPr lang="en-US" altLang="zh-CN" sz="1000" dirty="0">
              <a:latin typeface="Arial"/>
              <a:cs typeface="Arial"/>
            </a:endParaRPr>
          </a:p>
          <a:p>
            <a:pPr marL="0" indent="0">
              <a:lnSpc>
                <a:spcPct val="100000"/>
              </a:lnSpc>
              <a:spcBef>
                <a:spcPts val="42"/>
              </a:spcBef>
              <a:buNone/>
            </a:pPr>
            <a:endParaRPr lang="en-US" altLang="zh-CN" sz="800" dirty="0">
              <a:latin typeface="Times New Roman"/>
              <a:cs typeface="Times New Roman"/>
            </a:endParaRPr>
          </a:p>
          <a:p>
            <a:pPr marL="0" marR="66675" indent="0">
              <a:lnSpc>
                <a:spcPct val="102600"/>
              </a:lnSpc>
              <a:buNone/>
            </a:pPr>
            <a:r>
              <a:rPr lang="en-US" altLang="zh-CN" sz="1000" dirty="0">
                <a:solidFill>
                  <a:srgbClr val="FFFFFF"/>
                </a:solidFill>
                <a:latin typeface="Arial"/>
                <a:cs typeface="Arial"/>
              </a:rPr>
              <a:t>Their model uses a separate (learned) </a:t>
            </a:r>
            <a:r>
              <a:rPr lang="en-US" altLang="zh-CN" sz="1000" dirty="0" err="1">
                <a:solidFill>
                  <a:srgbClr val="FFFFFF"/>
                </a:solidFill>
                <a:latin typeface="Arial"/>
                <a:cs typeface="Arial"/>
              </a:rPr>
              <a:t>SLU</a:t>
            </a:r>
            <a:r>
              <a:rPr lang="en-US" altLang="zh-CN" sz="1000" dirty="0">
                <a:solidFill>
                  <a:srgbClr val="FFFFFF"/>
                </a:solidFill>
                <a:latin typeface="Arial"/>
                <a:cs typeface="Arial"/>
              </a:rPr>
              <a:t> decoder coupled with a rule-based system to achieve the best </a:t>
            </a:r>
            <a:r>
              <a:rPr lang="en-US" altLang="zh-CN" sz="1000" dirty="0" err="1">
                <a:solidFill>
                  <a:srgbClr val="FFFFFF"/>
                </a:solidFill>
                <a:latin typeface="Arial"/>
                <a:cs typeface="Arial"/>
              </a:rPr>
              <a:t>DSTC2</a:t>
            </a:r>
            <a:r>
              <a:rPr lang="en-US" altLang="zh-CN" sz="1000" dirty="0">
                <a:solidFill>
                  <a:srgbClr val="FFFFFF"/>
                </a:solidFill>
                <a:latin typeface="Arial"/>
                <a:cs typeface="Arial"/>
              </a:rPr>
              <a:t> performance to date.</a:t>
            </a:r>
            <a:endParaRPr lang="en-US" altLang="zh-CN" sz="1000" dirty="0">
              <a:latin typeface="Arial"/>
              <a:cs typeface="Arial"/>
            </a:endParaRPr>
          </a:p>
          <a:p>
            <a:pPr marL="0" indent="0">
              <a:buNone/>
            </a:pPr>
            <a:endParaRPr lang="zh-CN" altLang="en-US" sz="1000" dirty="0"/>
          </a:p>
        </p:txBody>
      </p:sp>
      <p:sp>
        <p:nvSpPr>
          <p:cNvPr id="2" name="灯片编号占位符 1">
            <a:extLst>
              <a:ext uri="{FF2B5EF4-FFF2-40B4-BE49-F238E27FC236}">
                <a16:creationId xmlns:a16="http://schemas.microsoft.com/office/drawing/2014/main" id="{3A5E8FA7-4DDA-4B38-BE0A-3F4025D6BFF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50</a:t>
            </a:fld>
            <a:r>
              <a:rPr lang="zh-CN" altLang="en-US" spc="-65"/>
              <a:t> </a:t>
            </a:r>
            <a:endParaRPr lang="en-US" altLang="zh-CN" spc="-20" dirty="0"/>
          </a:p>
        </p:txBody>
      </p:sp>
      <p:sp>
        <p:nvSpPr>
          <p:cNvPr id="6" name="object 6"/>
          <p:cNvSpPr/>
          <p:nvPr/>
        </p:nvSpPr>
        <p:spPr>
          <a:xfrm>
            <a:off x="325539" y="1277875"/>
            <a:ext cx="1967386" cy="152731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184254"/>
            <a:ext cx="3976211" cy="326921"/>
          </a:xfrm>
          <a:prstGeom prst="rect">
            <a:avLst/>
          </a:prstGeom>
        </p:spPr>
        <p:txBody>
          <a:bodyPr vert="horz" wrap="square" lIns="0" tIns="0" rIns="0" bIns="0" rtlCol="0">
            <a:spAutoFit/>
          </a:bodyPr>
          <a:lstStyle/>
          <a:p>
            <a:pPr marL="0" marR="5080" indent="-386080" algn="ctr">
              <a:lnSpc>
                <a:spcPct val="106700"/>
              </a:lnSpc>
            </a:pPr>
            <a:r>
              <a:rPr spc="0" dirty="0"/>
              <a:t>An End-to-end Approach for Handling Unknown Slot Values in Dialogue State Tracking</a:t>
            </a:r>
          </a:p>
        </p:txBody>
      </p:sp>
      <p:sp>
        <p:nvSpPr>
          <p:cNvPr id="5" name="object 5"/>
          <p:cNvSpPr/>
          <p:nvPr/>
        </p:nvSpPr>
        <p:spPr>
          <a:xfrm>
            <a:off x="325539" y="1276878"/>
            <a:ext cx="1967344" cy="146280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605709" y="1154354"/>
            <a:ext cx="1755775" cy="1534394"/>
          </a:xfrm>
          <a:prstGeom prst="rect">
            <a:avLst/>
          </a:prstGeom>
        </p:spPr>
        <p:txBody>
          <a:bodyPr vert="horz" wrap="square" lIns="0" tIns="0" rIns="0" bIns="0" rtlCol="0">
            <a:spAutoFit/>
          </a:bodyPr>
          <a:lstStyle/>
          <a:p>
            <a:pPr marL="12700" marR="48260">
              <a:lnSpc>
                <a:spcPct val="102600"/>
              </a:lnSpc>
            </a:pPr>
            <a:r>
              <a:rPr sz="900" dirty="0">
                <a:solidFill>
                  <a:srgbClr val="52BCEB"/>
                </a:solidFill>
                <a:latin typeface="Arial"/>
                <a:cs typeface="Arial"/>
              </a:rPr>
              <a:t>[Xu and Hu, 2017] </a:t>
            </a:r>
            <a:r>
              <a:rPr sz="900" dirty="0">
                <a:solidFill>
                  <a:srgbClr val="FFFFFF"/>
                </a:solidFill>
                <a:latin typeface="Arial"/>
                <a:cs typeface="Arial"/>
              </a:rPr>
              <a:t>use </a:t>
            </a:r>
            <a:r>
              <a:rPr sz="900" i="1" dirty="0">
                <a:solidFill>
                  <a:srgbClr val="FFFFFF"/>
                </a:solidFill>
                <a:latin typeface="Trebuchet MS"/>
                <a:cs typeface="Trebuchet MS"/>
              </a:rPr>
              <a:t>Pointer Networks </a:t>
            </a:r>
            <a:r>
              <a:rPr sz="900" dirty="0">
                <a:solidFill>
                  <a:srgbClr val="FFFFFF"/>
                </a:solidFill>
                <a:latin typeface="Arial"/>
                <a:cs typeface="Arial"/>
              </a:rPr>
              <a:t>to address the problem of dealing with </a:t>
            </a:r>
            <a:r>
              <a:rPr sz="900" i="1" dirty="0">
                <a:solidFill>
                  <a:srgbClr val="FFFFFF"/>
                </a:solidFill>
                <a:latin typeface="Trebuchet MS"/>
                <a:cs typeface="Trebuchet MS"/>
              </a:rPr>
              <a:t>unknown</a:t>
            </a:r>
            <a:r>
              <a:rPr sz="900" dirty="0">
                <a:solidFill>
                  <a:srgbClr val="FFFFFF"/>
                </a:solidFill>
                <a:latin typeface="Arial"/>
                <a:cs typeface="Arial"/>
              </a:rPr>
              <a:t>, rather than </a:t>
            </a:r>
            <a:r>
              <a:rPr sz="900" i="1" dirty="0">
                <a:solidFill>
                  <a:srgbClr val="FFFFFF"/>
                </a:solidFill>
                <a:latin typeface="Trebuchet MS"/>
                <a:cs typeface="Trebuchet MS"/>
              </a:rPr>
              <a:t>unseen </a:t>
            </a:r>
            <a:r>
              <a:rPr sz="900" dirty="0">
                <a:solidFill>
                  <a:srgbClr val="FFFFFF"/>
                </a:solidFill>
                <a:latin typeface="Arial"/>
                <a:cs typeface="Arial"/>
              </a:rPr>
              <a:t>values.</a:t>
            </a:r>
            <a:endParaRPr sz="900" dirty="0">
              <a:latin typeface="Arial"/>
              <a:cs typeface="Arial"/>
            </a:endParaRPr>
          </a:p>
          <a:p>
            <a:pPr>
              <a:lnSpc>
                <a:spcPct val="100000"/>
              </a:lnSpc>
              <a:spcBef>
                <a:spcPts val="42"/>
              </a:spcBef>
            </a:pPr>
            <a:endParaRPr sz="700" dirty="0">
              <a:latin typeface="Times New Roman"/>
              <a:cs typeface="Times New Roman"/>
            </a:endParaRPr>
          </a:p>
          <a:p>
            <a:pPr marL="12700" marR="5080">
              <a:lnSpc>
                <a:spcPct val="102600"/>
              </a:lnSpc>
            </a:pPr>
            <a:r>
              <a:rPr sz="900" dirty="0">
                <a:solidFill>
                  <a:srgbClr val="FFFFFF"/>
                </a:solidFill>
                <a:latin typeface="Arial"/>
                <a:cs typeface="Arial"/>
              </a:rPr>
              <a:t>This is an important direction for future work, as most presented models rely on a canonical representation of the domain ontology that is </a:t>
            </a:r>
            <a:r>
              <a:rPr sz="900" i="1" dirty="0">
                <a:solidFill>
                  <a:srgbClr val="FFFFFF"/>
                </a:solidFill>
                <a:latin typeface="Trebuchet MS"/>
                <a:cs typeface="Trebuchet MS"/>
              </a:rPr>
              <a:t>predefined </a:t>
            </a:r>
            <a:r>
              <a:rPr sz="900" dirty="0">
                <a:solidFill>
                  <a:srgbClr val="FFFFFF"/>
                </a:solidFill>
                <a:latin typeface="Arial"/>
                <a:cs typeface="Arial"/>
              </a:rPr>
              <a:t>by the dialogue system designers.</a:t>
            </a:r>
            <a:endParaRPr sz="900" dirty="0">
              <a:latin typeface="Arial"/>
              <a:cs typeface="Arial"/>
            </a:endParaRPr>
          </a:p>
        </p:txBody>
      </p:sp>
      <p:sp>
        <p:nvSpPr>
          <p:cNvPr id="2" name="灯片编号占位符 1">
            <a:extLst>
              <a:ext uri="{FF2B5EF4-FFF2-40B4-BE49-F238E27FC236}">
                <a16:creationId xmlns:a16="http://schemas.microsoft.com/office/drawing/2014/main" id="{B1B69AB7-2F1D-4F37-9454-954FE2B5424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51</a:t>
            </a:fld>
            <a:r>
              <a:rPr lang="zh-CN" altLang="en-US" spc="-65"/>
              <a:t> </a:t>
            </a:r>
            <a:endParaRPr lang="en-US" altLang="zh-CN" spc="-2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C9C616D-BF46-486D-B168-D5A97D0B8216}"/>
              </a:ext>
            </a:extLst>
          </p:cNvPr>
          <p:cNvSpPr>
            <a:spLocks noGrp="1"/>
          </p:cNvSpPr>
          <p:nvPr>
            <p:ph type="title"/>
          </p:nvPr>
        </p:nvSpPr>
        <p:spPr/>
        <p:txBody>
          <a:bodyPr/>
          <a:lstStyle/>
          <a:p>
            <a:r>
              <a:rPr lang="en-US" altLang="zh-CN" sz="2800" spc="125" dirty="0">
                <a:solidFill>
                  <a:srgbClr val="FFFFFF"/>
                </a:solidFill>
                <a:cs typeface="Calibri"/>
              </a:rPr>
              <a:t>A</a:t>
            </a:r>
            <a:r>
              <a:rPr lang="en-US" altLang="zh-CN" sz="2800" spc="-70" dirty="0">
                <a:solidFill>
                  <a:srgbClr val="FFFFFF"/>
                </a:solidFill>
                <a:cs typeface="Calibri"/>
              </a:rPr>
              <a:t>r</a:t>
            </a:r>
            <a:r>
              <a:rPr lang="en-US" altLang="zh-CN" sz="2800" spc="-200" dirty="0">
                <a:solidFill>
                  <a:srgbClr val="FFFFFF"/>
                </a:solidFill>
                <a:cs typeface="Calibri"/>
              </a:rPr>
              <a:t>e</a:t>
            </a:r>
            <a:r>
              <a:rPr lang="en-US" altLang="zh-CN" sz="2800" spc="225" dirty="0">
                <a:solidFill>
                  <a:srgbClr val="FFFFFF"/>
                </a:solidFill>
                <a:cs typeface="Calibri"/>
              </a:rPr>
              <a:t> </a:t>
            </a:r>
            <a:r>
              <a:rPr lang="en-US" altLang="zh-CN" sz="2800" spc="-70" dirty="0">
                <a:solidFill>
                  <a:srgbClr val="FFFFFF"/>
                </a:solidFill>
                <a:cs typeface="Calibri"/>
              </a:rPr>
              <a:t>W</a:t>
            </a:r>
            <a:r>
              <a:rPr lang="en-US" altLang="zh-CN" sz="2800" spc="-195" dirty="0">
                <a:solidFill>
                  <a:srgbClr val="FFFFFF"/>
                </a:solidFill>
                <a:cs typeface="Calibri"/>
              </a:rPr>
              <a:t>o</a:t>
            </a:r>
            <a:r>
              <a:rPr lang="en-US" altLang="zh-CN" sz="2800" spc="-70" dirty="0">
                <a:solidFill>
                  <a:srgbClr val="FFFFFF"/>
                </a:solidFill>
                <a:cs typeface="Calibri"/>
              </a:rPr>
              <a:t>r</a:t>
            </a:r>
            <a:r>
              <a:rPr lang="en-US" altLang="zh-CN" sz="2800" spc="-90" dirty="0">
                <a:solidFill>
                  <a:srgbClr val="FFFFFF"/>
                </a:solidFill>
                <a:cs typeface="Calibri"/>
              </a:rPr>
              <a:t>d</a:t>
            </a:r>
            <a:r>
              <a:rPr lang="en-US" altLang="zh-CN" sz="2800" spc="225" dirty="0">
                <a:solidFill>
                  <a:srgbClr val="FFFFFF"/>
                </a:solidFill>
                <a:cs typeface="Calibri"/>
              </a:rPr>
              <a:t> </a:t>
            </a:r>
            <a:r>
              <a:rPr lang="en-US" altLang="zh-CN" sz="2800" spc="30" dirty="0">
                <a:solidFill>
                  <a:srgbClr val="FFFFFF"/>
                </a:solidFill>
                <a:cs typeface="Calibri"/>
              </a:rPr>
              <a:t>Em</a:t>
            </a:r>
            <a:r>
              <a:rPr lang="en-US" altLang="zh-CN" sz="2800" spc="-25" dirty="0">
                <a:solidFill>
                  <a:srgbClr val="FFFFFF"/>
                </a:solidFill>
                <a:cs typeface="Calibri"/>
              </a:rPr>
              <a:t>b</a:t>
            </a:r>
            <a:r>
              <a:rPr lang="en-US" altLang="zh-CN" sz="2800" spc="-200" dirty="0">
                <a:solidFill>
                  <a:srgbClr val="FFFFFF"/>
                </a:solidFill>
                <a:cs typeface="Calibri"/>
              </a:rPr>
              <a:t>e</a:t>
            </a:r>
            <a:r>
              <a:rPr lang="en-US" altLang="zh-CN" sz="2800" spc="-90" dirty="0">
                <a:solidFill>
                  <a:srgbClr val="FFFFFF"/>
                </a:solidFill>
                <a:cs typeface="Calibri"/>
              </a:rPr>
              <a:t>dd</a:t>
            </a:r>
            <a:r>
              <a:rPr lang="en-US" altLang="zh-CN" sz="2800" spc="-15" dirty="0">
                <a:solidFill>
                  <a:srgbClr val="FFFFFF"/>
                </a:solidFill>
                <a:cs typeface="Calibri"/>
              </a:rPr>
              <a:t>i</a:t>
            </a:r>
            <a:r>
              <a:rPr lang="en-US" altLang="zh-CN" sz="2800" spc="-90" dirty="0">
                <a:solidFill>
                  <a:srgbClr val="FFFFFF"/>
                </a:solidFill>
                <a:cs typeface="Calibri"/>
              </a:rPr>
              <a:t>n</a:t>
            </a:r>
            <a:r>
              <a:rPr lang="en-US" altLang="zh-CN" sz="2800" dirty="0">
                <a:solidFill>
                  <a:srgbClr val="FFFFFF"/>
                </a:solidFill>
                <a:cs typeface="Calibri"/>
              </a:rPr>
              <a:t>g</a:t>
            </a:r>
            <a:r>
              <a:rPr lang="en-US" altLang="zh-CN" sz="2800" spc="-70" dirty="0">
                <a:solidFill>
                  <a:srgbClr val="FFFFFF"/>
                </a:solidFill>
                <a:cs typeface="Calibri"/>
              </a:rPr>
              <a:t>s</a:t>
            </a:r>
            <a:r>
              <a:rPr lang="en-US" altLang="zh-CN" sz="2800" spc="220" dirty="0">
                <a:solidFill>
                  <a:srgbClr val="FFFFFF"/>
                </a:solidFill>
                <a:cs typeface="Calibri"/>
              </a:rPr>
              <a:t> </a:t>
            </a:r>
            <a:r>
              <a:rPr lang="en-US" altLang="zh-CN" sz="2800" spc="15" dirty="0">
                <a:solidFill>
                  <a:srgbClr val="FFFFFF"/>
                </a:solidFill>
                <a:cs typeface="Calibri"/>
              </a:rPr>
              <a:t>U</a:t>
            </a:r>
            <a:r>
              <a:rPr lang="en-US" altLang="zh-CN" sz="2800" spc="-70" dirty="0">
                <a:solidFill>
                  <a:srgbClr val="FFFFFF"/>
                </a:solidFill>
                <a:cs typeface="Calibri"/>
              </a:rPr>
              <a:t>s</a:t>
            </a:r>
            <a:r>
              <a:rPr lang="en-US" altLang="zh-CN" sz="2800" spc="-200" dirty="0">
                <a:solidFill>
                  <a:srgbClr val="FFFFFF"/>
                </a:solidFill>
                <a:cs typeface="Calibri"/>
              </a:rPr>
              <a:t>e</a:t>
            </a:r>
            <a:r>
              <a:rPr lang="en-US" altLang="zh-CN" sz="2800" spc="-40" dirty="0">
                <a:solidFill>
                  <a:srgbClr val="FFFFFF"/>
                </a:solidFill>
                <a:cs typeface="Calibri"/>
              </a:rPr>
              <a:t>f</a:t>
            </a:r>
            <a:r>
              <a:rPr lang="en-US" altLang="zh-CN" sz="2800" spc="-90" dirty="0">
                <a:solidFill>
                  <a:srgbClr val="FFFFFF"/>
                </a:solidFill>
                <a:cs typeface="Calibri"/>
              </a:rPr>
              <a:t>u</a:t>
            </a:r>
            <a:r>
              <a:rPr lang="en-US" altLang="zh-CN" sz="2800" spc="-15" dirty="0">
                <a:solidFill>
                  <a:srgbClr val="FFFFFF"/>
                </a:solidFill>
                <a:cs typeface="Calibri"/>
              </a:rPr>
              <a:t>l </a:t>
            </a:r>
            <a:r>
              <a:rPr lang="en-US" altLang="zh-CN" sz="2800" spc="-60" dirty="0">
                <a:solidFill>
                  <a:srgbClr val="FFFFFF"/>
                </a:solidFill>
                <a:cs typeface="Calibri"/>
              </a:rPr>
              <a:t>f</a:t>
            </a:r>
            <a:r>
              <a:rPr lang="en-US" altLang="zh-CN" sz="2800" spc="-170" dirty="0">
                <a:solidFill>
                  <a:srgbClr val="FFFFFF"/>
                </a:solidFill>
                <a:cs typeface="Calibri"/>
              </a:rPr>
              <a:t>o</a:t>
            </a:r>
            <a:r>
              <a:rPr lang="en-US" altLang="zh-CN" sz="2800" spc="-70" dirty="0">
                <a:solidFill>
                  <a:srgbClr val="FFFFFF"/>
                </a:solidFill>
                <a:cs typeface="Calibri"/>
              </a:rPr>
              <a:t>r</a:t>
            </a:r>
            <a:r>
              <a:rPr lang="en-US" altLang="zh-CN" sz="2800" spc="220" dirty="0">
                <a:solidFill>
                  <a:srgbClr val="FFFFFF"/>
                </a:solidFill>
                <a:cs typeface="Calibri"/>
              </a:rPr>
              <a:t> </a:t>
            </a:r>
            <a:r>
              <a:rPr lang="en-US" altLang="zh-CN" sz="2800" spc="140" dirty="0">
                <a:solidFill>
                  <a:srgbClr val="FFFFFF"/>
                </a:solidFill>
                <a:cs typeface="Calibri"/>
              </a:rPr>
              <a:t>NL</a:t>
            </a:r>
            <a:r>
              <a:rPr lang="en-US" altLang="zh-CN" sz="2800" spc="15" dirty="0">
                <a:solidFill>
                  <a:srgbClr val="FFFFFF"/>
                </a:solidFill>
                <a:cs typeface="Calibri"/>
              </a:rPr>
              <a:t>U</a:t>
            </a:r>
            <a:r>
              <a:rPr lang="en-US" altLang="zh-CN" sz="2800" spc="-35" dirty="0">
                <a:solidFill>
                  <a:srgbClr val="FFFFFF"/>
                </a:solidFill>
                <a:cs typeface="Calibri"/>
              </a:rPr>
              <a:t>?</a:t>
            </a:r>
            <a:endParaRPr lang="zh-CN" altLang="en-US" sz="2800" dirty="0"/>
          </a:p>
        </p:txBody>
      </p:sp>
      <p:sp>
        <p:nvSpPr>
          <p:cNvPr id="6" name="文本占位符 5">
            <a:extLst>
              <a:ext uri="{FF2B5EF4-FFF2-40B4-BE49-F238E27FC236}">
                <a16:creationId xmlns:a16="http://schemas.microsoft.com/office/drawing/2014/main" id="{55BC9D80-6CED-4D7B-B58E-44548D957363}"/>
              </a:ext>
            </a:extLst>
          </p:cNvPr>
          <p:cNvSpPr>
            <a:spLocks noGrp="1"/>
          </p:cNvSpPr>
          <p:nvPr>
            <p:ph type="body" idx="1"/>
          </p:nvPr>
        </p:nvSpPr>
        <p:spPr/>
        <p:txBody>
          <a:bodyPr/>
          <a:lstStyle/>
          <a:p>
            <a:endParaRPr lang="zh-CN" altLang="en-US"/>
          </a:p>
        </p:txBody>
      </p:sp>
      <p:sp>
        <p:nvSpPr>
          <p:cNvPr id="9" name="灯片编号占位符 8">
            <a:extLst>
              <a:ext uri="{FF2B5EF4-FFF2-40B4-BE49-F238E27FC236}">
                <a16:creationId xmlns:a16="http://schemas.microsoft.com/office/drawing/2014/main" id="{7E8EC735-25BF-4A16-8ED4-FAB13DFC5DF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52</a:t>
            </a:fld>
            <a:r>
              <a:rPr lang="zh-CN" altLang="en-US" spc="-65"/>
              <a:t> </a:t>
            </a:r>
            <a:endParaRPr lang="en-US" altLang="zh-CN" spc="-2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Input Word Vectors Matter</a:t>
            </a:r>
          </a:p>
        </p:txBody>
      </p:sp>
      <p:sp>
        <p:nvSpPr>
          <p:cNvPr id="3" name="内容占位符 2">
            <a:extLst>
              <a:ext uri="{FF2B5EF4-FFF2-40B4-BE49-F238E27FC236}">
                <a16:creationId xmlns:a16="http://schemas.microsoft.com/office/drawing/2014/main" id="{17309120-2CB0-4726-9B80-5C0AB9E2A385}"/>
              </a:ext>
            </a:extLst>
          </p:cNvPr>
          <p:cNvSpPr>
            <a:spLocks noGrp="1"/>
          </p:cNvSpPr>
          <p:nvPr>
            <p:ph idx="1"/>
          </p:nvPr>
        </p:nvSpPr>
        <p:spPr/>
        <p:txBody>
          <a:bodyPr>
            <a:normAutofit fontScale="92500" lnSpcReduction="20000"/>
          </a:bodyPr>
          <a:lstStyle/>
          <a:p>
            <a:pPr marL="12700">
              <a:lnSpc>
                <a:spcPct val="100000"/>
              </a:lnSpc>
            </a:pPr>
            <a:r>
              <a:rPr lang="en-US" altLang="zh-CN" sz="1400" b="1" dirty="0">
                <a:solidFill>
                  <a:srgbClr val="FFFFFF"/>
                </a:solidFill>
                <a:latin typeface="Arial" panose="020B0604020202020204" pitchFamily="34" charset="0"/>
                <a:cs typeface="Arial" panose="020B0604020202020204" pitchFamily="34" charset="0"/>
              </a:rPr>
              <a:t>Semantic Specialization</a:t>
            </a:r>
          </a:p>
          <a:p>
            <a:pPr marL="243220" lvl="1">
              <a:lnSpc>
                <a:spcPct val="100000"/>
              </a:lnSpc>
            </a:pPr>
            <a:r>
              <a:rPr lang="en-US" altLang="zh-CN" dirty="0">
                <a:solidFill>
                  <a:srgbClr val="FFFFFF"/>
                </a:solidFill>
                <a:latin typeface="Arial"/>
                <a:cs typeface="Arial"/>
              </a:rPr>
              <a:t>It is essential that deployed word vectors are specialized for true semantic similarity </a:t>
            </a:r>
            <a:r>
              <a:rPr lang="en-US" altLang="zh-CN" dirty="0">
                <a:solidFill>
                  <a:srgbClr val="FFFF00"/>
                </a:solidFill>
                <a:latin typeface="Arial"/>
                <a:cs typeface="Arial"/>
              </a:rPr>
              <a:t>[</a:t>
            </a:r>
            <a:r>
              <a:rPr lang="en-US" altLang="zh-CN" dirty="0" err="1">
                <a:solidFill>
                  <a:srgbClr val="FFFF00"/>
                </a:solidFill>
                <a:latin typeface="Arial"/>
                <a:cs typeface="Arial"/>
              </a:rPr>
              <a:t>Mrksic</a:t>
            </a:r>
            <a:r>
              <a:rPr lang="en-US" altLang="zh-CN" dirty="0">
                <a:solidFill>
                  <a:srgbClr val="FFFF00"/>
                </a:solidFill>
                <a:latin typeface="Arial"/>
                <a:cs typeface="Arial"/>
              </a:rPr>
              <a:t> et al.; NAACL 2016, TACL 2017]</a:t>
            </a:r>
            <a:endParaRPr lang="en-US" altLang="zh-CN" dirty="0">
              <a:latin typeface="Arial"/>
              <a:cs typeface="Arial"/>
            </a:endParaRPr>
          </a:p>
          <a:p>
            <a:pPr>
              <a:lnSpc>
                <a:spcPct val="100000"/>
              </a:lnSpc>
              <a:spcBef>
                <a:spcPts val="39"/>
              </a:spcBef>
            </a:pPr>
            <a:endParaRPr lang="en-US" altLang="zh-CN" sz="1800" dirty="0">
              <a:latin typeface="Times New Roman"/>
              <a:cs typeface="Times New Roman"/>
            </a:endParaRPr>
          </a:p>
          <a:p>
            <a:pPr marL="88265">
              <a:lnSpc>
                <a:spcPct val="110000"/>
              </a:lnSpc>
              <a:spcBef>
                <a:spcPts val="0"/>
              </a:spcBef>
            </a:pPr>
            <a:r>
              <a:rPr lang="en-US" altLang="zh-CN" b="1" dirty="0">
                <a:solidFill>
                  <a:srgbClr val="FFFFFF"/>
                </a:solidFill>
                <a:cs typeface="Arial" panose="020B0604020202020204" pitchFamily="34" charset="0"/>
              </a:rPr>
              <a:t>User: </a:t>
            </a:r>
            <a:r>
              <a:rPr lang="en-US" altLang="zh-CN" dirty="0">
                <a:solidFill>
                  <a:srgbClr val="FFFFFF"/>
                </a:solidFill>
                <a:cs typeface="Arial"/>
              </a:rPr>
              <a:t>I’m looking for a </a:t>
            </a:r>
            <a:r>
              <a:rPr lang="en-US" altLang="zh-CN" u="sng" dirty="0">
                <a:solidFill>
                  <a:srgbClr val="FFFFFF"/>
                </a:solidFill>
                <a:cs typeface="Arial"/>
              </a:rPr>
              <a:t>cheaper</a:t>
            </a:r>
            <a:r>
              <a:rPr lang="en-US" altLang="zh-CN" dirty="0">
                <a:solidFill>
                  <a:srgbClr val="FFFFFF"/>
                </a:solidFill>
                <a:cs typeface="Arial"/>
              </a:rPr>
              <a:t> restaurant</a:t>
            </a:r>
            <a:endParaRPr lang="en-US" altLang="zh-CN" dirty="0">
              <a:cs typeface="Arial"/>
            </a:endParaRPr>
          </a:p>
          <a:p>
            <a:pPr marL="88265">
              <a:lnSpc>
                <a:spcPct val="110000"/>
              </a:lnSpc>
              <a:spcBef>
                <a:spcPts val="0"/>
              </a:spcBef>
            </a:pPr>
            <a:r>
              <a:rPr lang="en-US" altLang="zh-CN" dirty="0">
                <a:solidFill>
                  <a:srgbClr val="FFFFFF"/>
                </a:solidFill>
                <a:cs typeface="MS Gothic"/>
              </a:rPr>
              <a:t>inform(price=</a:t>
            </a:r>
            <a:r>
              <a:rPr lang="en-US" altLang="zh-CN" dirty="0">
                <a:solidFill>
                  <a:srgbClr val="FF0000"/>
                </a:solidFill>
                <a:cs typeface="MS Gothic"/>
              </a:rPr>
              <a:t>expensive</a:t>
            </a:r>
            <a:r>
              <a:rPr lang="en-US" altLang="zh-CN" dirty="0">
                <a:solidFill>
                  <a:srgbClr val="FFFFFF"/>
                </a:solidFill>
                <a:cs typeface="MS Gothic"/>
              </a:rPr>
              <a:t>)</a:t>
            </a:r>
            <a:endParaRPr lang="en-US" altLang="zh-CN" dirty="0">
              <a:cs typeface="MS Gothic"/>
            </a:endParaRPr>
          </a:p>
          <a:p>
            <a:pPr marL="88265">
              <a:lnSpc>
                <a:spcPct val="110000"/>
              </a:lnSpc>
              <a:spcBef>
                <a:spcPts val="0"/>
              </a:spcBef>
            </a:pPr>
            <a:r>
              <a:rPr lang="en-US" altLang="zh-CN" b="1" dirty="0">
                <a:solidFill>
                  <a:srgbClr val="FFFFFF"/>
                </a:solidFill>
                <a:cs typeface="Arial" panose="020B0604020202020204" pitchFamily="34" charset="0"/>
              </a:rPr>
              <a:t>System: </a:t>
            </a:r>
            <a:r>
              <a:rPr lang="en-US" altLang="zh-CN" dirty="0">
                <a:solidFill>
                  <a:srgbClr val="FFFFFF"/>
                </a:solidFill>
                <a:cs typeface="Arial"/>
              </a:rPr>
              <a:t>What kind of food?</a:t>
            </a:r>
            <a:endParaRPr lang="en-US" altLang="zh-CN" dirty="0">
              <a:cs typeface="Arial"/>
            </a:endParaRPr>
          </a:p>
          <a:p>
            <a:pPr marL="88265">
              <a:lnSpc>
                <a:spcPct val="110000"/>
              </a:lnSpc>
              <a:spcBef>
                <a:spcPts val="0"/>
              </a:spcBef>
            </a:pPr>
            <a:r>
              <a:rPr lang="en-US" altLang="zh-CN" b="1" dirty="0">
                <a:solidFill>
                  <a:srgbClr val="FFFFFF"/>
                </a:solidFill>
                <a:cs typeface="Arial" panose="020B0604020202020204" pitchFamily="34" charset="0"/>
              </a:rPr>
              <a:t>User: </a:t>
            </a:r>
            <a:r>
              <a:rPr lang="en-US" altLang="zh-CN" u="sng" dirty="0">
                <a:solidFill>
                  <a:srgbClr val="FFFFFF"/>
                </a:solidFill>
                <a:cs typeface="Arial"/>
              </a:rPr>
              <a:t>English</a:t>
            </a:r>
            <a:r>
              <a:rPr lang="en-US" altLang="zh-CN" dirty="0">
                <a:solidFill>
                  <a:srgbClr val="FFFFFF"/>
                </a:solidFill>
                <a:cs typeface="Arial"/>
              </a:rPr>
              <a:t>, in </a:t>
            </a:r>
            <a:r>
              <a:rPr lang="en-US" altLang="zh-CN" u="sng" dirty="0">
                <a:solidFill>
                  <a:srgbClr val="FFFFFF"/>
                </a:solidFill>
                <a:cs typeface="Arial"/>
              </a:rPr>
              <a:t>eastern</a:t>
            </a:r>
            <a:r>
              <a:rPr lang="en-US" altLang="zh-CN" dirty="0">
                <a:solidFill>
                  <a:srgbClr val="FFFFFF"/>
                </a:solidFill>
                <a:cs typeface="Arial"/>
              </a:rPr>
              <a:t> Cambridge</a:t>
            </a:r>
            <a:endParaRPr lang="en-US" altLang="zh-CN" dirty="0">
              <a:cs typeface="Arial"/>
            </a:endParaRPr>
          </a:p>
          <a:p>
            <a:pPr marL="88265">
              <a:lnSpc>
                <a:spcPct val="110000"/>
              </a:lnSpc>
              <a:spcBef>
                <a:spcPts val="0"/>
              </a:spcBef>
            </a:pPr>
            <a:r>
              <a:rPr lang="en-US" altLang="zh-CN" dirty="0">
                <a:solidFill>
                  <a:srgbClr val="FFFFFF"/>
                </a:solidFill>
                <a:cs typeface="MS Gothic"/>
              </a:rPr>
              <a:t>inform(price=</a:t>
            </a:r>
            <a:r>
              <a:rPr lang="en-US" altLang="zh-CN" dirty="0">
                <a:solidFill>
                  <a:srgbClr val="FF0000"/>
                </a:solidFill>
                <a:cs typeface="MS Gothic"/>
              </a:rPr>
              <a:t>expensive</a:t>
            </a:r>
            <a:r>
              <a:rPr lang="en-US" altLang="zh-CN" dirty="0">
                <a:solidFill>
                  <a:srgbClr val="FFFFFF"/>
                </a:solidFill>
                <a:cs typeface="MS Gothic"/>
              </a:rPr>
              <a:t>, food=</a:t>
            </a:r>
            <a:r>
              <a:rPr lang="en-US" altLang="zh-CN" dirty="0">
                <a:solidFill>
                  <a:srgbClr val="FF0000"/>
                </a:solidFill>
                <a:cs typeface="MS Gothic"/>
              </a:rPr>
              <a:t>Spanish</a:t>
            </a:r>
            <a:r>
              <a:rPr lang="en-US" altLang="zh-CN" dirty="0">
                <a:solidFill>
                  <a:srgbClr val="FFFFFF"/>
                </a:solidFill>
                <a:cs typeface="MS Gothic"/>
              </a:rPr>
              <a:t>, area=east)</a:t>
            </a:r>
            <a:endParaRPr lang="en-US" altLang="zh-CN" dirty="0">
              <a:cs typeface="MS Gothic"/>
            </a:endParaRPr>
          </a:p>
          <a:p>
            <a:pPr marL="88265">
              <a:lnSpc>
                <a:spcPct val="110000"/>
              </a:lnSpc>
              <a:spcBef>
                <a:spcPts val="0"/>
              </a:spcBef>
            </a:pPr>
            <a:r>
              <a:rPr lang="en-US" altLang="zh-CN" b="1" dirty="0">
                <a:solidFill>
                  <a:srgbClr val="FFFFFF"/>
                </a:solidFill>
                <a:cs typeface="Arial" panose="020B0604020202020204" pitchFamily="34" charset="0"/>
              </a:rPr>
              <a:t>System: </a:t>
            </a:r>
            <a:r>
              <a:rPr lang="en-US" altLang="zh-CN" dirty="0">
                <a:solidFill>
                  <a:srgbClr val="FFFFFF"/>
                </a:solidFill>
                <a:cs typeface="Arial"/>
              </a:rPr>
              <a:t>The Green Man is the best choice</a:t>
            </a:r>
            <a:endParaRPr lang="en-US" altLang="zh-CN" dirty="0">
              <a:cs typeface="Arial"/>
            </a:endParaRPr>
          </a:p>
          <a:p>
            <a:pPr marL="88265">
              <a:lnSpc>
                <a:spcPct val="110000"/>
              </a:lnSpc>
              <a:spcBef>
                <a:spcPts val="0"/>
              </a:spcBef>
            </a:pPr>
            <a:r>
              <a:rPr lang="en-US" altLang="zh-CN" b="1" dirty="0">
                <a:solidFill>
                  <a:srgbClr val="FFFFFF"/>
                </a:solidFill>
                <a:cs typeface="Arial" panose="020B0604020202020204" pitchFamily="34" charset="0"/>
              </a:rPr>
              <a:t>User: </a:t>
            </a:r>
            <a:r>
              <a:rPr lang="en-US" altLang="zh-CN" dirty="0">
                <a:solidFill>
                  <a:srgbClr val="FFFFFF"/>
                </a:solidFill>
                <a:cs typeface="Arial"/>
              </a:rPr>
              <a:t>Where is it?</a:t>
            </a:r>
            <a:endParaRPr lang="en-US" altLang="zh-CN" dirty="0">
              <a:cs typeface="Arial"/>
            </a:endParaRPr>
          </a:p>
          <a:p>
            <a:pPr marL="88265" marR="66040">
              <a:lnSpc>
                <a:spcPct val="110000"/>
              </a:lnSpc>
              <a:spcBef>
                <a:spcPts val="0"/>
              </a:spcBef>
            </a:pPr>
            <a:r>
              <a:rPr lang="en-US" altLang="zh-CN" dirty="0">
                <a:solidFill>
                  <a:srgbClr val="FFFFFF"/>
                </a:solidFill>
                <a:cs typeface="MS Gothic"/>
              </a:rPr>
              <a:t>inform(price=</a:t>
            </a:r>
            <a:r>
              <a:rPr lang="en-US" altLang="zh-CN" dirty="0">
                <a:solidFill>
                  <a:srgbClr val="FF0000"/>
                </a:solidFill>
                <a:cs typeface="MS Gothic"/>
              </a:rPr>
              <a:t>expensive</a:t>
            </a:r>
            <a:r>
              <a:rPr lang="en-US" altLang="zh-CN" dirty="0">
                <a:solidFill>
                  <a:srgbClr val="FFFFFF"/>
                </a:solidFill>
                <a:cs typeface="MS Gothic"/>
              </a:rPr>
              <a:t>, food=</a:t>
            </a:r>
            <a:r>
              <a:rPr lang="en-US" altLang="zh-CN" dirty="0">
                <a:solidFill>
                  <a:srgbClr val="FF0000"/>
                </a:solidFill>
                <a:cs typeface="MS Gothic"/>
              </a:rPr>
              <a:t>Spanish</a:t>
            </a:r>
            <a:r>
              <a:rPr lang="en-US" altLang="zh-CN" dirty="0">
                <a:solidFill>
                  <a:srgbClr val="FFFFFF"/>
                </a:solidFill>
                <a:cs typeface="MS Gothic"/>
              </a:rPr>
              <a:t>, area=east); </a:t>
            </a:r>
          </a:p>
          <a:p>
            <a:pPr marL="88265" marR="66040">
              <a:lnSpc>
                <a:spcPct val="110000"/>
              </a:lnSpc>
              <a:spcBef>
                <a:spcPts val="0"/>
              </a:spcBef>
            </a:pPr>
            <a:r>
              <a:rPr lang="en-US" altLang="zh-CN" dirty="0">
                <a:solidFill>
                  <a:srgbClr val="FFFFFF"/>
                </a:solidFill>
                <a:cs typeface="MS Gothic"/>
              </a:rPr>
              <a:t>request(address)</a:t>
            </a:r>
            <a:endParaRPr lang="en-US" altLang="zh-CN" dirty="0">
              <a:cs typeface="MS Gothic"/>
            </a:endParaRPr>
          </a:p>
          <a:p>
            <a:pPr marL="88265">
              <a:lnSpc>
                <a:spcPct val="110000"/>
              </a:lnSpc>
              <a:spcBef>
                <a:spcPts val="0"/>
              </a:spcBef>
            </a:pPr>
            <a:r>
              <a:rPr lang="en-US" altLang="zh-CN" b="1" dirty="0">
                <a:solidFill>
                  <a:srgbClr val="FFFFFF"/>
                </a:solidFill>
                <a:cs typeface="Arial" panose="020B0604020202020204" pitchFamily="34" charset="0"/>
              </a:rPr>
              <a:t>System: </a:t>
            </a:r>
            <a:r>
              <a:rPr lang="en-US" altLang="zh-CN" dirty="0">
                <a:solidFill>
                  <a:srgbClr val="FFFFFF"/>
                </a:solidFill>
                <a:cs typeface="Arial"/>
              </a:rPr>
              <a:t>The Green Man is at 59 High St, Grantchester</a:t>
            </a:r>
            <a:endParaRPr lang="zh-CN" altLang="en-US" dirty="0"/>
          </a:p>
        </p:txBody>
      </p:sp>
      <p:sp>
        <p:nvSpPr>
          <p:cNvPr id="2" name="灯片编号占位符 1">
            <a:extLst>
              <a:ext uri="{FF2B5EF4-FFF2-40B4-BE49-F238E27FC236}">
                <a16:creationId xmlns:a16="http://schemas.microsoft.com/office/drawing/2014/main" id="{6F910FBB-3C6D-44E5-9C88-A1A7970D907A}"/>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53</a:t>
            </a:fld>
            <a:r>
              <a:rPr lang="zh-CN" altLang="en-US"/>
              <a:t> </a:t>
            </a:r>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Input Word Vectors Matter</a:t>
            </a:r>
          </a:p>
          <a:p>
            <a:pPr marL="0" algn="ctr">
              <a:lnSpc>
                <a:spcPct val="100000"/>
              </a:lnSpc>
              <a:spcBef>
                <a:spcPts val="310"/>
              </a:spcBef>
            </a:pPr>
            <a:r>
              <a:rPr sz="1200" spc="0" dirty="0"/>
              <a:t>Semantic Specialisation</a:t>
            </a:r>
          </a:p>
        </p:txBody>
      </p:sp>
      <p:sp>
        <p:nvSpPr>
          <p:cNvPr id="5" name="object 5"/>
          <p:cNvSpPr/>
          <p:nvPr/>
        </p:nvSpPr>
        <p:spPr>
          <a:xfrm>
            <a:off x="359994" y="1006228"/>
            <a:ext cx="4082455" cy="2110300"/>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E2923D03-0B4E-4006-B9C8-3936F84942DA}"/>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54</a:t>
            </a:fld>
            <a:r>
              <a:rPr lang="zh-CN" altLang="en-US" spc="-65"/>
              <a:t> </a:t>
            </a:r>
            <a:endParaRPr lang="en-US" altLang="zh-CN" spc="-2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Semantic Specialisation</a:t>
            </a:r>
          </a:p>
        </p:txBody>
      </p:sp>
      <p:sp>
        <p:nvSpPr>
          <p:cNvPr id="3" name="内容占位符 2">
            <a:extLst>
              <a:ext uri="{FF2B5EF4-FFF2-40B4-BE49-F238E27FC236}">
                <a16:creationId xmlns:a16="http://schemas.microsoft.com/office/drawing/2014/main" id="{354F629C-0464-4B51-8D7C-A6BA6CAD5E8D}"/>
              </a:ext>
            </a:extLst>
          </p:cNvPr>
          <p:cNvSpPr>
            <a:spLocks noGrp="1"/>
          </p:cNvSpPr>
          <p:nvPr>
            <p:ph idx="1"/>
          </p:nvPr>
        </p:nvSpPr>
        <p:spPr>
          <a:xfrm>
            <a:off x="316945" y="587375"/>
            <a:ext cx="3976211" cy="2590800"/>
          </a:xfrm>
        </p:spPr>
        <p:txBody>
          <a:bodyPr>
            <a:normAutofit/>
          </a:bodyPr>
          <a:lstStyle/>
          <a:p>
            <a:pPr marL="12700">
              <a:lnSpc>
                <a:spcPct val="100000"/>
              </a:lnSpc>
            </a:pPr>
            <a:r>
              <a:rPr lang="en-US" altLang="zh-CN" sz="1100" b="1" dirty="0">
                <a:solidFill>
                  <a:srgbClr val="FFFFFF"/>
                </a:solidFill>
                <a:latin typeface="Arial" panose="020B0604020202020204" pitchFamily="34" charset="0"/>
                <a:cs typeface="Arial" panose="020B0604020202020204" pitchFamily="34" charset="0"/>
              </a:rPr>
              <a:t>Semantically-Specializing Word Vector Spaces</a:t>
            </a:r>
            <a:endParaRPr lang="en-US" altLang="zh-CN" sz="1100" b="1" dirty="0">
              <a:latin typeface="Arial" panose="020B0604020202020204" pitchFamily="34" charset="0"/>
              <a:cs typeface="Arial" panose="020B0604020202020204" pitchFamily="34" charset="0"/>
            </a:endParaRPr>
          </a:p>
          <a:p>
            <a:pPr marL="243220" lvl="1">
              <a:lnSpc>
                <a:spcPct val="100000"/>
              </a:lnSpc>
            </a:pPr>
            <a:r>
              <a:rPr lang="en-US" altLang="zh-CN" sz="1000" dirty="0">
                <a:solidFill>
                  <a:srgbClr val="FFFFFF"/>
                </a:solidFill>
                <a:latin typeface="Arial"/>
                <a:cs typeface="Arial"/>
              </a:rPr>
              <a:t>Injecting semantic constraints (such as synonymy and antonymy) into pre-trained word vectors can mitigate some of the negative aspects of </a:t>
            </a:r>
            <a:r>
              <a:rPr lang="en-US" altLang="zh-CN" sz="1000" b="1" dirty="0">
                <a:solidFill>
                  <a:srgbClr val="FFFFFF"/>
                </a:solidFill>
                <a:latin typeface="Arial" panose="020B0604020202020204" pitchFamily="34" charset="0"/>
                <a:cs typeface="Arial" panose="020B0604020202020204" pitchFamily="34" charset="0"/>
              </a:rPr>
              <a:t>the distributional hypothesis.</a:t>
            </a:r>
            <a:endParaRPr lang="en-US" altLang="zh-CN" sz="1000" dirty="0">
              <a:latin typeface="Arial" panose="020B0604020202020204" pitchFamily="34" charset="0"/>
              <a:cs typeface="Arial" panose="020B0604020202020204" pitchFamily="34" charset="0"/>
            </a:endParaRPr>
          </a:p>
          <a:p>
            <a:endParaRPr lang="zh-CN" altLang="en-US" sz="1050" dirty="0"/>
          </a:p>
        </p:txBody>
      </p:sp>
      <p:sp>
        <p:nvSpPr>
          <p:cNvPr id="2" name="灯片编号占位符 1">
            <a:extLst>
              <a:ext uri="{FF2B5EF4-FFF2-40B4-BE49-F238E27FC236}">
                <a16:creationId xmlns:a16="http://schemas.microsoft.com/office/drawing/2014/main" id="{7CD3F575-5591-49F3-8A2C-6B5CE4064C25}"/>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55</a:t>
            </a:fld>
            <a:r>
              <a:rPr lang="zh-CN" altLang="en-US"/>
              <a:t> </a:t>
            </a:r>
            <a:endParaRPr lang="en-US" altLang="zh-CN" dirty="0"/>
          </a:p>
        </p:txBody>
      </p:sp>
      <p:grpSp>
        <p:nvGrpSpPr>
          <p:cNvPr id="4" name="组合 3">
            <a:extLst>
              <a:ext uri="{FF2B5EF4-FFF2-40B4-BE49-F238E27FC236}">
                <a16:creationId xmlns:a16="http://schemas.microsoft.com/office/drawing/2014/main" id="{4D1FD682-C186-4BD2-AF0E-7170C2364902}"/>
              </a:ext>
            </a:extLst>
          </p:cNvPr>
          <p:cNvGrpSpPr/>
          <p:nvPr/>
        </p:nvGrpSpPr>
        <p:grpSpPr>
          <a:xfrm>
            <a:off x="850345" y="1566387"/>
            <a:ext cx="2784897" cy="1457900"/>
            <a:chOff x="1137576" y="1645048"/>
            <a:chExt cx="2784897" cy="1457900"/>
          </a:xfrm>
        </p:grpSpPr>
        <p:sp>
          <p:nvSpPr>
            <p:cNvPr id="10" name="object 10"/>
            <p:cNvSpPr txBox="1"/>
            <p:nvPr/>
          </p:nvSpPr>
          <p:spPr>
            <a:xfrm>
              <a:off x="1204919" y="1645433"/>
              <a:ext cx="312297" cy="123111"/>
            </a:xfrm>
            <a:prstGeom prst="rect">
              <a:avLst/>
            </a:prstGeom>
          </p:spPr>
          <p:txBody>
            <a:bodyPr vert="horz" wrap="square" lIns="0" tIns="0" rIns="0" bIns="0" rtlCol="0">
              <a:spAutoFit/>
            </a:bodyPr>
            <a:lstStyle/>
            <a:p>
              <a:pPr marL="12700">
                <a:lnSpc>
                  <a:spcPct val="100000"/>
                </a:lnSpc>
              </a:pPr>
              <a:r>
                <a:rPr sz="800" dirty="0">
                  <a:solidFill>
                    <a:srgbClr val="FFFFFF"/>
                  </a:solidFill>
                  <a:latin typeface="Arial"/>
                  <a:cs typeface="Arial"/>
                </a:rPr>
                <a:t>Word</a:t>
              </a:r>
              <a:endParaRPr sz="800">
                <a:latin typeface="Arial"/>
                <a:cs typeface="Arial"/>
              </a:endParaRPr>
            </a:p>
          </p:txBody>
        </p:sp>
        <p:sp>
          <p:nvSpPr>
            <p:cNvPr id="11" name="object 11"/>
            <p:cNvSpPr/>
            <p:nvPr/>
          </p:nvSpPr>
          <p:spPr>
            <a:xfrm>
              <a:off x="1535647" y="1649668"/>
              <a:ext cx="45719" cy="1443355"/>
            </a:xfrm>
            <a:custGeom>
              <a:avLst/>
              <a:gdLst/>
              <a:ahLst/>
              <a:cxnLst/>
              <a:rect l="l" t="t" r="r" b="b"/>
              <a:pathLst>
                <a:path h="1443355">
                  <a:moveTo>
                    <a:pt x="0" y="0"/>
                  </a:moveTo>
                  <a:lnTo>
                    <a:pt x="0" y="1442925"/>
                  </a:lnTo>
                </a:path>
              </a:pathLst>
            </a:custGeom>
            <a:ln w="3832">
              <a:solidFill>
                <a:srgbClr val="FFFFFF"/>
              </a:solidFill>
            </a:ln>
          </p:spPr>
          <p:txBody>
            <a:bodyPr wrap="square" lIns="0" tIns="0" rIns="0" bIns="0" rtlCol="0"/>
            <a:lstStyle/>
            <a:p>
              <a:endParaRPr/>
            </a:p>
          </p:txBody>
        </p:sp>
        <p:sp>
          <p:nvSpPr>
            <p:cNvPr id="12" name="object 12"/>
            <p:cNvSpPr txBox="1"/>
            <p:nvPr/>
          </p:nvSpPr>
          <p:spPr>
            <a:xfrm>
              <a:off x="1726977" y="1645048"/>
              <a:ext cx="263783" cy="123111"/>
            </a:xfrm>
            <a:prstGeom prst="rect">
              <a:avLst/>
            </a:prstGeom>
          </p:spPr>
          <p:txBody>
            <a:bodyPr vert="horz" wrap="square" lIns="0" tIns="0" rIns="0" bIns="0" rtlCol="0">
              <a:spAutoFit/>
            </a:bodyPr>
            <a:lstStyle/>
            <a:p>
              <a:pPr marL="12700">
                <a:lnSpc>
                  <a:spcPct val="100000"/>
                </a:lnSpc>
              </a:pPr>
              <a:r>
                <a:rPr sz="800" b="1" dirty="0">
                  <a:solidFill>
                    <a:srgbClr val="FFFFFF"/>
                  </a:solidFill>
                  <a:latin typeface="Arial" panose="020B0604020202020204" pitchFamily="34" charset="0"/>
                  <a:cs typeface="Arial" panose="020B0604020202020204" pitchFamily="34" charset="0"/>
                </a:rPr>
                <a:t>east</a:t>
              </a:r>
              <a:endParaRPr sz="800" dirty="0">
                <a:latin typeface="Arial" panose="020B0604020202020204" pitchFamily="34" charset="0"/>
                <a:cs typeface="Arial" panose="020B0604020202020204" pitchFamily="34" charset="0"/>
              </a:endParaRPr>
            </a:p>
          </p:txBody>
        </p:sp>
        <p:sp>
          <p:nvSpPr>
            <p:cNvPr id="13" name="object 13"/>
            <p:cNvSpPr txBox="1"/>
            <p:nvPr/>
          </p:nvSpPr>
          <p:spPr>
            <a:xfrm>
              <a:off x="2263694" y="1645048"/>
              <a:ext cx="577597" cy="123111"/>
            </a:xfrm>
            <a:prstGeom prst="rect">
              <a:avLst/>
            </a:prstGeom>
          </p:spPr>
          <p:txBody>
            <a:bodyPr vert="horz" wrap="square" lIns="0" tIns="0" rIns="0" bIns="0" rtlCol="0">
              <a:spAutoFit/>
            </a:bodyPr>
            <a:lstStyle/>
            <a:p>
              <a:pPr marL="12700">
                <a:lnSpc>
                  <a:spcPct val="100000"/>
                </a:lnSpc>
              </a:pPr>
              <a:r>
                <a:rPr sz="800" b="1" dirty="0">
                  <a:solidFill>
                    <a:srgbClr val="FFFFFF"/>
                  </a:solidFill>
                  <a:latin typeface="Arial" panose="020B0604020202020204" pitchFamily="34" charset="0"/>
                  <a:cs typeface="Arial" panose="020B0604020202020204" pitchFamily="34" charset="0"/>
                </a:rPr>
                <a:t>expensive</a:t>
              </a:r>
              <a:endParaRPr sz="800" dirty="0">
                <a:latin typeface="Arial" panose="020B0604020202020204" pitchFamily="34" charset="0"/>
                <a:cs typeface="Arial" panose="020B0604020202020204" pitchFamily="34" charset="0"/>
              </a:endParaRPr>
            </a:p>
          </p:txBody>
        </p:sp>
        <p:sp>
          <p:nvSpPr>
            <p:cNvPr id="14" name="object 14"/>
            <p:cNvSpPr txBox="1"/>
            <p:nvPr/>
          </p:nvSpPr>
          <p:spPr>
            <a:xfrm>
              <a:off x="3001665" y="1645048"/>
              <a:ext cx="407047" cy="123111"/>
            </a:xfrm>
            <a:prstGeom prst="rect">
              <a:avLst/>
            </a:prstGeom>
          </p:spPr>
          <p:txBody>
            <a:bodyPr vert="horz" wrap="square" lIns="0" tIns="0" rIns="0" bIns="0" rtlCol="0">
              <a:spAutoFit/>
            </a:bodyPr>
            <a:lstStyle/>
            <a:p>
              <a:pPr marL="12700">
                <a:lnSpc>
                  <a:spcPct val="100000"/>
                </a:lnSpc>
              </a:pPr>
              <a:r>
                <a:rPr sz="800" b="1" dirty="0">
                  <a:solidFill>
                    <a:srgbClr val="FFFFFF"/>
                  </a:solidFill>
                  <a:latin typeface="Arial" panose="020B0604020202020204" pitchFamily="34" charset="0"/>
                  <a:cs typeface="Arial" panose="020B0604020202020204" pitchFamily="34" charset="0"/>
                </a:rPr>
                <a:t>British</a:t>
              </a:r>
              <a:endParaRPr sz="800" dirty="0">
                <a:latin typeface="Arial" panose="020B0604020202020204" pitchFamily="34" charset="0"/>
                <a:cs typeface="Arial" panose="020B0604020202020204" pitchFamily="34" charset="0"/>
              </a:endParaRPr>
            </a:p>
          </p:txBody>
        </p:sp>
        <p:sp>
          <p:nvSpPr>
            <p:cNvPr id="15" name="object 15"/>
            <p:cNvSpPr/>
            <p:nvPr/>
          </p:nvSpPr>
          <p:spPr>
            <a:xfrm>
              <a:off x="1137576" y="1782060"/>
              <a:ext cx="2784897" cy="0"/>
            </a:xfrm>
            <a:custGeom>
              <a:avLst/>
              <a:gdLst/>
              <a:ahLst/>
              <a:cxnLst/>
              <a:rect l="l" t="t" r="r" b="b"/>
              <a:pathLst>
                <a:path w="2332990">
                  <a:moveTo>
                    <a:pt x="0" y="0"/>
                  </a:moveTo>
                  <a:lnTo>
                    <a:pt x="2332853" y="0"/>
                  </a:lnTo>
                </a:path>
              </a:pathLst>
            </a:custGeom>
            <a:ln w="3832">
              <a:solidFill>
                <a:srgbClr val="FFFFFF"/>
              </a:solidFill>
            </a:ln>
          </p:spPr>
          <p:txBody>
            <a:bodyPr wrap="square" lIns="0" tIns="0" rIns="0" bIns="0" rtlCol="0"/>
            <a:lstStyle/>
            <a:p>
              <a:endParaRPr/>
            </a:p>
          </p:txBody>
        </p:sp>
        <p:sp>
          <p:nvSpPr>
            <p:cNvPr id="16" name="object 16"/>
            <p:cNvSpPr txBox="1"/>
            <p:nvPr/>
          </p:nvSpPr>
          <p:spPr>
            <a:xfrm>
              <a:off x="1182444" y="2040702"/>
              <a:ext cx="366115" cy="123111"/>
            </a:xfrm>
            <a:prstGeom prst="rect">
              <a:avLst/>
            </a:prstGeom>
          </p:spPr>
          <p:txBody>
            <a:bodyPr vert="horz" wrap="square" lIns="0" tIns="0" rIns="0" bIns="0" rtlCol="0">
              <a:spAutoFit/>
            </a:bodyPr>
            <a:lstStyle/>
            <a:p>
              <a:pPr marL="12700">
                <a:lnSpc>
                  <a:spcPct val="100000"/>
                </a:lnSpc>
              </a:pPr>
              <a:r>
                <a:rPr sz="800" dirty="0">
                  <a:solidFill>
                    <a:srgbClr val="FFFFFF"/>
                  </a:solidFill>
                  <a:latin typeface="Arial"/>
                  <a:cs typeface="Arial"/>
                </a:rPr>
                <a:t>Before</a:t>
              </a:r>
              <a:endParaRPr sz="800">
                <a:latin typeface="Arial"/>
                <a:cs typeface="Arial"/>
              </a:endParaRPr>
            </a:p>
          </p:txBody>
        </p:sp>
        <p:sp>
          <p:nvSpPr>
            <p:cNvPr id="17" name="object 17"/>
            <p:cNvSpPr txBox="1"/>
            <p:nvPr/>
          </p:nvSpPr>
          <p:spPr>
            <a:xfrm>
              <a:off x="1617446" y="1779366"/>
              <a:ext cx="525295" cy="648960"/>
            </a:xfrm>
            <a:prstGeom prst="rect">
              <a:avLst/>
            </a:prstGeom>
          </p:spPr>
          <p:txBody>
            <a:bodyPr vert="horz" wrap="square" lIns="0" tIns="0" rIns="0" bIns="0" rtlCol="0">
              <a:spAutoFit/>
            </a:bodyPr>
            <a:lstStyle/>
            <a:p>
              <a:pPr marL="12700" marR="5080" indent="-635" algn="ctr">
                <a:lnSpc>
                  <a:spcPct val="107000"/>
                </a:lnSpc>
              </a:pPr>
              <a:r>
                <a:rPr sz="800" b="1" dirty="0">
                  <a:solidFill>
                    <a:srgbClr val="FFFFFF"/>
                  </a:solidFill>
                  <a:latin typeface="Arial" panose="020B0604020202020204" pitchFamily="34" charset="0"/>
                  <a:cs typeface="Arial" panose="020B0604020202020204" pitchFamily="34" charset="0"/>
                </a:rPr>
                <a:t>west north south </a:t>
              </a:r>
              <a:r>
                <a:rPr sz="800" dirty="0">
                  <a:solidFill>
                    <a:srgbClr val="FFFFFF"/>
                  </a:solidFill>
                  <a:latin typeface="Arial"/>
                  <a:cs typeface="Arial"/>
                </a:rPr>
                <a:t>southeast northeast</a:t>
              </a:r>
              <a:endParaRPr sz="800" dirty="0">
                <a:latin typeface="Arial"/>
                <a:cs typeface="Arial"/>
              </a:endParaRPr>
            </a:p>
          </p:txBody>
        </p:sp>
        <p:sp>
          <p:nvSpPr>
            <p:cNvPr id="18" name="object 18"/>
            <p:cNvSpPr txBox="1"/>
            <p:nvPr/>
          </p:nvSpPr>
          <p:spPr>
            <a:xfrm>
              <a:off x="2220779" y="1779751"/>
              <a:ext cx="679927" cy="648960"/>
            </a:xfrm>
            <a:prstGeom prst="rect">
              <a:avLst/>
            </a:prstGeom>
          </p:spPr>
          <p:txBody>
            <a:bodyPr vert="horz" wrap="square" lIns="0" tIns="0" rIns="0" bIns="0" rtlCol="0">
              <a:spAutoFit/>
            </a:bodyPr>
            <a:lstStyle/>
            <a:p>
              <a:pPr marL="12700" marR="5080" indent="-635" algn="ctr">
                <a:lnSpc>
                  <a:spcPct val="107000"/>
                </a:lnSpc>
              </a:pPr>
              <a:r>
                <a:rPr sz="800" dirty="0">
                  <a:solidFill>
                    <a:srgbClr val="FFFFFF"/>
                  </a:solidFill>
                  <a:latin typeface="Arial"/>
                  <a:cs typeface="Arial"/>
                </a:rPr>
                <a:t>pricey </a:t>
              </a:r>
              <a:r>
                <a:rPr sz="800" b="1" dirty="0">
                  <a:solidFill>
                    <a:srgbClr val="FFFFFF"/>
                  </a:solidFill>
                  <a:latin typeface="Arial" panose="020B0604020202020204" pitchFamily="34" charset="0"/>
                  <a:cs typeface="Arial" panose="020B0604020202020204" pitchFamily="34" charset="0"/>
                </a:rPr>
                <a:t>cheaper </a:t>
              </a:r>
              <a:r>
                <a:rPr sz="800" dirty="0">
                  <a:solidFill>
                    <a:srgbClr val="FFFFFF"/>
                  </a:solidFill>
                  <a:latin typeface="Arial"/>
                  <a:cs typeface="Arial"/>
                </a:rPr>
                <a:t>costly overpriced </a:t>
              </a:r>
              <a:r>
                <a:rPr sz="800" b="1" dirty="0">
                  <a:solidFill>
                    <a:srgbClr val="FFFFFF"/>
                  </a:solidFill>
                  <a:latin typeface="Arial" panose="020B0604020202020204" pitchFamily="34" charset="0"/>
                  <a:cs typeface="Arial" panose="020B0604020202020204" pitchFamily="34" charset="0"/>
                </a:rPr>
                <a:t>inexpensive</a:t>
              </a:r>
              <a:endParaRPr sz="800" dirty="0">
                <a:latin typeface="Arial" panose="020B0604020202020204" pitchFamily="34" charset="0"/>
                <a:cs typeface="Arial" panose="020B0604020202020204" pitchFamily="34" charset="0"/>
              </a:endParaRPr>
            </a:p>
          </p:txBody>
        </p:sp>
        <p:sp>
          <p:nvSpPr>
            <p:cNvPr id="19" name="object 19"/>
            <p:cNvSpPr txBox="1"/>
            <p:nvPr/>
          </p:nvSpPr>
          <p:spPr>
            <a:xfrm>
              <a:off x="2918607" y="1779366"/>
              <a:ext cx="605643" cy="652780"/>
            </a:xfrm>
            <a:prstGeom prst="rect">
              <a:avLst/>
            </a:prstGeom>
          </p:spPr>
          <p:txBody>
            <a:bodyPr vert="horz" wrap="square" lIns="0" tIns="0" rIns="0" bIns="0" rtlCol="0">
              <a:spAutoFit/>
            </a:bodyPr>
            <a:lstStyle/>
            <a:p>
              <a:pPr marL="12700" marR="5080" algn="ctr">
                <a:lnSpc>
                  <a:spcPct val="107000"/>
                </a:lnSpc>
              </a:pPr>
              <a:r>
                <a:rPr sz="800" b="1" dirty="0">
                  <a:solidFill>
                    <a:srgbClr val="FFFFFF"/>
                  </a:solidFill>
                  <a:latin typeface="Arial" panose="020B0604020202020204" pitchFamily="34" charset="0"/>
                  <a:cs typeface="Arial" panose="020B0604020202020204" pitchFamily="34" charset="0"/>
                </a:rPr>
                <a:t>American Australian </a:t>
              </a:r>
              <a:r>
                <a:rPr sz="800" dirty="0">
                  <a:solidFill>
                    <a:srgbClr val="FFFFFF"/>
                  </a:solidFill>
                  <a:latin typeface="Arial"/>
                  <a:cs typeface="Arial"/>
                </a:rPr>
                <a:t>Britain </a:t>
              </a:r>
              <a:r>
                <a:rPr sz="800" b="1" dirty="0">
                  <a:solidFill>
                    <a:srgbClr val="FFFFFF"/>
                  </a:solidFill>
                  <a:latin typeface="Arial" panose="020B0604020202020204" pitchFamily="34" charset="0"/>
                  <a:cs typeface="Arial" panose="020B0604020202020204" pitchFamily="34" charset="0"/>
                </a:rPr>
                <a:t>European </a:t>
              </a:r>
              <a:r>
                <a:rPr sz="800" dirty="0">
                  <a:solidFill>
                    <a:srgbClr val="FFFFFF"/>
                  </a:solidFill>
                  <a:latin typeface="Arial"/>
                  <a:cs typeface="Arial"/>
                </a:rPr>
                <a:t>England</a:t>
              </a:r>
              <a:endParaRPr sz="800" dirty="0">
                <a:latin typeface="Arial"/>
                <a:cs typeface="Arial"/>
              </a:endParaRPr>
            </a:p>
          </p:txBody>
        </p:sp>
        <p:sp>
          <p:nvSpPr>
            <p:cNvPr id="20" name="object 20"/>
            <p:cNvSpPr/>
            <p:nvPr/>
          </p:nvSpPr>
          <p:spPr>
            <a:xfrm>
              <a:off x="1137576" y="2438289"/>
              <a:ext cx="2784897" cy="0"/>
            </a:xfrm>
            <a:custGeom>
              <a:avLst/>
              <a:gdLst/>
              <a:ahLst/>
              <a:cxnLst/>
              <a:rect l="l" t="t" r="r" b="b"/>
              <a:pathLst>
                <a:path w="2332990">
                  <a:moveTo>
                    <a:pt x="0" y="0"/>
                  </a:moveTo>
                  <a:lnTo>
                    <a:pt x="2332853" y="0"/>
                  </a:lnTo>
                </a:path>
              </a:pathLst>
            </a:custGeom>
            <a:ln w="3832">
              <a:solidFill>
                <a:srgbClr val="FFFFFF"/>
              </a:solidFill>
            </a:ln>
          </p:spPr>
          <p:txBody>
            <a:bodyPr wrap="square" lIns="0" tIns="0" rIns="0" bIns="0" rtlCol="0"/>
            <a:lstStyle/>
            <a:p>
              <a:endParaRPr/>
            </a:p>
          </p:txBody>
        </p:sp>
        <p:sp>
          <p:nvSpPr>
            <p:cNvPr id="21" name="object 21"/>
            <p:cNvSpPr txBox="1"/>
            <p:nvPr/>
          </p:nvSpPr>
          <p:spPr>
            <a:xfrm>
              <a:off x="1211623" y="2696931"/>
              <a:ext cx="296378" cy="123111"/>
            </a:xfrm>
            <a:prstGeom prst="rect">
              <a:avLst/>
            </a:prstGeom>
          </p:spPr>
          <p:txBody>
            <a:bodyPr vert="horz" wrap="square" lIns="0" tIns="0" rIns="0" bIns="0" rtlCol="0">
              <a:spAutoFit/>
            </a:bodyPr>
            <a:lstStyle/>
            <a:p>
              <a:pPr marL="12700">
                <a:lnSpc>
                  <a:spcPct val="100000"/>
                </a:lnSpc>
              </a:pPr>
              <a:r>
                <a:rPr sz="800" dirty="0">
                  <a:solidFill>
                    <a:srgbClr val="FFFFFF"/>
                  </a:solidFill>
                  <a:latin typeface="Arial"/>
                  <a:cs typeface="Arial"/>
                </a:rPr>
                <a:t>After</a:t>
              </a:r>
              <a:endParaRPr sz="800">
                <a:latin typeface="Arial"/>
                <a:cs typeface="Arial"/>
              </a:endParaRPr>
            </a:p>
          </p:txBody>
        </p:sp>
        <p:sp>
          <p:nvSpPr>
            <p:cNvPr id="22" name="object 22"/>
            <p:cNvSpPr txBox="1"/>
            <p:nvPr/>
          </p:nvSpPr>
          <p:spPr>
            <a:xfrm>
              <a:off x="1635252" y="2435971"/>
              <a:ext cx="482847" cy="666977"/>
            </a:xfrm>
            <a:prstGeom prst="rect">
              <a:avLst/>
            </a:prstGeom>
          </p:spPr>
          <p:txBody>
            <a:bodyPr vert="horz" wrap="square" lIns="0" tIns="0" rIns="0" bIns="0" rtlCol="0">
              <a:spAutoFit/>
            </a:bodyPr>
            <a:lstStyle/>
            <a:p>
              <a:pPr marL="12700" marR="5080" algn="ctr">
                <a:lnSpc>
                  <a:spcPct val="107000"/>
                </a:lnSpc>
              </a:pPr>
              <a:r>
                <a:rPr sz="800" dirty="0">
                  <a:solidFill>
                    <a:srgbClr val="FFFFFF"/>
                  </a:solidFill>
                  <a:latin typeface="Arial"/>
                  <a:cs typeface="Arial"/>
                </a:rPr>
                <a:t>eastward eastern easterly</a:t>
              </a:r>
              <a:endParaRPr sz="800">
                <a:latin typeface="Arial"/>
                <a:cs typeface="Arial"/>
              </a:endParaRPr>
            </a:p>
            <a:p>
              <a:pPr algn="ctr">
                <a:lnSpc>
                  <a:spcPct val="100000"/>
                </a:lnSpc>
                <a:spcBef>
                  <a:spcPts val="65"/>
                </a:spcBef>
              </a:pPr>
              <a:r>
                <a:rPr sz="800" dirty="0">
                  <a:solidFill>
                    <a:srgbClr val="FFFFFF"/>
                  </a:solidFill>
                  <a:latin typeface="Arial"/>
                  <a:cs typeface="Arial"/>
                </a:rPr>
                <a:t>-</a:t>
              </a:r>
              <a:endParaRPr sz="800">
                <a:latin typeface="Arial"/>
                <a:cs typeface="Arial"/>
              </a:endParaRPr>
            </a:p>
            <a:p>
              <a:pPr algn="ctr">
                <a:lnSpc>
                  <a:spcPct val="100000"/>
                </a:lnSpc>
                <a:spcBef>
                  <a:spcPts val="65"/>
                </a:spcBef>
              </a:pPr>
              <a:r>
                <a:rPr sz="800" dirty="0">
                  <a:solidFill>
                    <a:srgbClr val="FFFFFF"/>
                  </a:solidFill>
                  <a:latin typeface="Arial"/>
                  <a:cs typeface="Arial"/>
                </a:rPr>
                <a:t>-</a:t>
              </a:r>
              <a:endParaRPr sz="800">
                <a:latin typeface="Arial"/>
                <a:cs typeface="Arial"/>
              </a:endParaRPr>
            </a:p>
          </p:txBody>
        </p:sp>
        <p:sp>
          <p:nvSpPr>
            <p:cNvPr id="23" name="object 23"/>
            <p:cNvSpPr txBox="1"/>
            <p:nvPr/>
          </p:nvSpPr>
          <p:spPr>
            <a:xfrm>
              <a:off x="2271133" y="2435971"/>
              <a:ext cx="560163" cy="517193"/>
            </a:xfrm>
            <a:prstGeom prst="rect">
              <a:avLst/>
            </a:prstGeom>
          </p:spPr>
          <p:txBody>
            <a:bodyPr vert="horz" wrap="square" lIns="0" tIns="0" rIns="0" bIns="0" rtlCol="0">
              <a:spAutoFit/>
            </a:bodyPr>
            <a:lstStyle/>
            <a:p>
              <a:pPr marL="12700" marR="5080" algn="ctr">
                <a:lnSpc>
                  <a:spcPct val="107000"/>
                </a:lnSpc>
              </a:pPr>
              <a:r>
                <a:rPr sz="800" dirty="0">
                  <a:solidFill>
                    <a:srgbClr val="FFFFFF"/>
                  </a:solidFill>
                  <a:latin typeface="Arial"/>
                  <a:cs typeface="Arial"/>
                </a:rPr>
                <a:t>costly pricy overpriced pricey a</a:t>
              </a:r>
              <a:r>
                <a:rPr sz="800" dirty="0">
                  <a:solidFill>
                    <a:srgbClr val="FFFFFF"/>
                  </a:solidFill>
                  <a:latin typeface="Arial Narrow"/>
                  <a:cs typeface="Arial Narrow"/>
                </a:rPr>
                <a:t>ff</a:t>
              </a:r>
              <a:r>
                <a:rPr sz="800" dirty="0">
                  <a:solidFill>
                    <a:srgbClr val="FFFFFF"/>
                  </a:solidFill>
                  <a:latin typeface="Arial"/>
                  <a:cs typeface="Arial"/>
                </a:rPr>
                <a:t>ord</a:t>
              </a:r>
              <a:endParaRPr sz="800">
                <a:latin typeface="Arial"/>
                <a:cs typeface="Arial"/>
              </a:endParaRPr>
            </a:p>
          </p:txBody>
        </p:sp>
        <p:sp>
          <p:nvSpPr>
            <p:cNvPr id="24" name="object 24"/>
            <p:cNvSpPr txBox="1"/>
            <p:nvPr/>
          </p:nvSpPr>
          <p:spPr>
            <a:xfrm>
              <a:off x="2996975" y="2435971"/>
              <a:ext cx="418417" cy="531043"/>
            </a:xfrm>
            <a:prstGeom prst="rect">
              <a:avLst/>
            </a:prstGeom>
          </p:spPr>
          <p:txBody>
            <a:bodyPr vert="horz" wrap="square" lIns="0" tIns="0" rIns="0" bIns="0" rtlCol="0">
              <a:spAutoFit/>
            </a:bodyPr>
            <a:lstStyle/>
            <a:p>
              <a:pPr marL="12700" marR="5080" algn="ctr">
                <a:lnSpc>
                  <a:spcPct val="107000"/>
                </a:lnSpc>
              </a:pPr>
              <a:r>
                <a:rPr sz="800" dirty="0">
                  <a:solidFill>
                    <a:srgbClr val="FFFFFF"/>
                  </a:solidFill>
                  <a:latin typeface="Arial"/>
                  <a:cs typeface="Arial"/>
                </a:rPr>
                <a:t>Brits London BBC UK</a:t>
              </a:r>
              <a:endParaRPr sz="800">
                <a:latin typeface="Arial"/>
                <a:cs typeface="Arial"/>
              </a:endParaRPr>
            </a:p>
            <a:p>
              <a:pPr algn="ctr">
                <a:lnSpc>
                  <a:spcPct val="100000"/>
                </a:lnSpc>
                <a:spcBef>
                  <a:spcPts val="65"/>
                </a:spcBef>
              </a:pPr>
              <a:r>
                <a:rPr sz="800" dirty="0">
                  <a:solidFill>
                    <a:srgbClr val="FFFFFF"/>
                  </a:solidFill>
                  <a:latin typeface="Arial"/>
                  <a:cs typeface="Arial"/>
                </a:rPr>
                <a:t>Britain</a:t>
              </a:r>
              <a:endParaRPr sz="800">
                <a:latin typeface="Arial"/>
                <a:cs typeface="Arial"/>
              </a:endParaRPr>
            </a:p>
          </p:txBody>
        </p:sp>
      </p:grpSp>
      <p:sp>
        <p:nvSpPr>
          <p:cNvPr id="25" name="object 25"/>
          <p:cNvSpPr txBox="1"/>
          <p:nvPr/>
        </p:nvSpPr>
        <p:spPr>
          <a:xfrm>
            <a:off x="331468" y="3067323"/>
            <a:ext cx="3822650" cy="153888"/>
          </a:xfrm>
          <a:prstGeom prst="rect">
            <a:avLst/>
          </a:prstGeom>
        </p:spPr>
        <p:txBody>
          <a:bodyPr vert="horz" wrap="square" lIns="0" tIns="0" rIns="0" bIns="0" rtlCol="0">
            <a:spAutoFit/>
          </a:bodyPr>
          <a:lstStyle/>
          <a:p>
            <a:pPr marL="12700">
              <a:lnSpc>
                <a:spcPct val="100000"/>
              </a:lnSpc>
            </a:pPr>
            <a:r>
              <a:rPr sz="1000" dirty="0">
                <a:solidFill>
                  <a:srgbClr val="FFFFFF"/>
                </a:solidFill>
                <a:latin typeface="Arial"/>
                <a:cs typeface="Arial"/>
              </a:rPr>
              <a:t>Table: Nearest neighbours before and after semantic specialisation</a:t>
            </a:r>
            <a:endParaRPr sz="1000" dirty="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The Importance of Semantic Specialisation</a:t>
            </a:r>
          </a:p>
        </p:txBody>
      </p:sp>
      <p:sp>
        <p:nvSpPr>
          <p:cNvPr id="3" name="内容占位符 2">
            <a:extLst>
              <a:ext uri="{FF2B5EF4-FFF2-40B4-BE49-F238E27FC236}">
                <a16:creationId xmlns:a16="http://schemas.microsoft.com/office/drawing/2014/main" id="{5585A141-1B0F-44AD-AFDF-519B67E1AEDF}"/>
              </a:ext>
            </a:extLst>
          </p:cNvPr>
          <p:cNvSpPr>
            <a:spLocks noGrp="1"/>
          </p:cNvSpPr>
          <p:nvPr>
            <p:ph idx="1"/>
          </p:nvPr>
        </p:nvSpPr>
        <p:spPr/>
        <p:txBody>
          <a:bodyPr/>
          <a:lstStyle/>
          <a:p>
            <a:r>
              <a:rPr lang="en-US" altLang="zh-CN" sz="1050" dirty="0">
                <a:solidFill>
                  <a:srgbClr val="FFFFFF"/>
                </a:solidFill>
                <a:latin typeface="Arial" panose="020B0604020202020204" pitchFamily="34" charset="0"/>
                <a:cs typeface="Arial" panose="020B0604020202020204" pitchFamily="34" charset="0"/>
              </a:rPr>
              <a:t>Three different word vector collections:  </a:t>
            </a:r>
            <a:r>
              <a:rPr lang="en-US" altLang="zh-CN" sz="1050" b="1" dirty="0">
                <a:solidFill>
                  <a:srgbClr val="FFFFFF"/>
                </a:solidFill>
                <a:latin typeface="Arial" panose="020B0604020202020204" pitchFamily="34" charset="0"/>
                <a:cs typeface="Arial" panose="020B0604020202020204" pitchFamily="34" charset="0"/>
              </a:rPr>
              <a:t>1) </a:t>
            </a:r>
            <a:r>
              <a:rPr lang="en-US" altLang="zh-CN" sz="1050" dirty="0">
                <a:solidFill>
                  <a:srgbClr val="FFFFFF"/>
                </a:solidFill>
                <a:latin typeface="Arial" panose="020B0604020202020204" pitchFamily="34" charset="0"/>
                <a:cs typeface="Arial" panose="020B0604020202020204" pitchFamily="34" charset="0"/>
              </a:rPr>
              <a:t>‘random’ word vectors initialized using the </a:t>
            </a:r>
            <a:r>
              <a:rPr lang="en-US" altLang="zh-CN" sz="1050" dirty="0" err="1">
                <a:solidFill>
                  <a:srgbClr val="FFFFFF"/>
                </a:solidFill>
                <a:latin typeface="Arial" panose="020B0604020202020204" pitchFamily="34" charset="0"/>
                <a:cs typeface="Arial" panose="020B0604020202020204" pitchFamily="34" charset="0"/>
              </a:rPr>
              <a:t>xavier</a:t>
            </a:r>
            <a:r>
              <a:rPr lang="en-US" altLang="zh-CN" sz="1050" dirty="0">
                <a:solidFill>
                  <a:srgbClr val="FFFFFF"/>
                </a:solidFill>
                <a:latin typeface="Arial" panose="020B0604020202020204" pitchFamily="34" charset="0"/>
                <a:cs typeface="Arial" panose="020B0604020202020204" pitchFamily="34" charset="0"/>
              </a:rPr>
              <a:t> initialization; </a:t>
            </a:r>
            <a:r>
              <a:rPr lang="en-US" altLang="zh-CN" sz="1050" b="1" dirty="0">
                <a:solidFill>
                  <a:srgbClr val="FFFFFF"/>
                </a:solidFill>
                <a:latin typeface="Arial" panose="020B0604020202020204" pitchFamily="34" charset="0"/>
                <a:cs typeface="Arial" panose="020B0604020202020204" pitchFamily="34" charset="0"/>
              </a:rPr>
              <a:t>2) </a:t>
            </a:r>
            <a:r>
              <a:rPr lang="en-US" altLang="zh-CN" sz="1050" dirty="0">
                <a:solidFill>
                  <a:srgbClr val="FFFFFF"/>
                </a:solidFill>
                <a:latin typeface="Arial" panose="020B0604020202020204" pitchFamily="34" charset="0"/>
                <a:cs typeface="Arial" panose="020B0604020202020204" pitchFamily="34" charset="0"/>
              </a:rPr>
              <a:t>distributional </a:t>
            </a:r>
            <a:r>
              <a:rPr lang="en-US" altLang="zh-CN" sz="1050" dirty="0" err="1">
                <a:solidFill>
                  <a:srgbClr val="FFFFFF"/>
                </a:solidFill>
                <a:latin typeface="Arial" panose="020B0604020202020204" pitchFamily="34" charset="0"/>
                <a:cs typeface="Arial" panose="020B0604020202020204" pitchFamily="34" charset="0"/>
              </a:rPr>
              <a:t>GloVe</a:t>
            </a:r>
            <a:r>
              <a:rPr lang="en-US" altLang="zh-CN" sz="1050" dirty="0">
                <a:solidFill>
                  <a:srgbClr val="FFFFFF"/>
                </a:solidFill>
                <a:latin typeface="Arial" panose="020B0604020202020204" pitchFamily="34" charset="0"/>
                <a:cs typeface="Arial" panose="020B0604020202020204" pitchFamily="34" charset="0"/>
              </a:rPr>
              <a:t> vectors; and </a:t>
            </a:r>
            <a:r>
              <a:rPr lang="en-US" altLang="zh-CN" sz="1050" b="1" dirty="0">
                <a:solidFill>
                  <a:srgbClr val="FFFFFF"/>
                </a:solidFill>
                <a:latin typeface="Arial" panose="020B0604020202020204" pitchFamily="34" charset="0"/>
                <a:cs typeface="Arial" panose="020B0604020202020204" pitchFamily="34" charset="0"/>
              </a:rPr>
              <a:t>3) </a:t>
            </a:r>
            <a:r>
              <a:rPr lang="en-US" altLang="zh-CN" sz="1050" i="1" dirty="0">
                <a:solidFill>
                  <a:srgbClr val="FFFFFF"/>
                </a:solidFill>
                <a:latin typeface="Arial" panose="020B0604020202020204" pitchFamily="34" charset="0"/>
                <a:cs typeface="Arial" panose="020B0604020202020204" pitchFamily="34" charset="0"/>
              </a:rPr>
              <a:t>semantically specialized </a:t>
            </a:r>
            <a:r>
              <a:rPr lang="en-US" altLang="zh-CN" sz="1050" dirty="0">
                <a:solidFill>
                  <a:srgbClr val="FFFFFF"/>
                </a:solidFill>
                <a:latin typeface="Arial" panose="020B0604020202020204" pitchFamily="34" charset="0"/>
                <a:cs typeface="Arial" panose="020B0604020202020204" pitchFamily="34" charset="0"/>
              </a:rPr>
              <a:t>Paragram-SL999 vectors.</a:t>
            </a:r>
            <a:endParaRPr lang="en-US" altLang="zh-CN" sz="1050" dirty="0">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8CB77343-3F21-4990-8107-EEF5E2ABD6FF}"/>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56</a:t>
            </a:fld>
            <a:r>
              <a:rPr lang="zh-CN" altLang="en-US" spc="-65"/>
              <a:t> </a:t>
            </a:r>
            <a:endParaRPr lang="en-US" altLang="zh-CN" spc="-20" dirty="0"/>
          </a:p>
        </p:txBody>
      </p:sp>
      <p:sp>
        <p:nvSpPr>
          <p:cNvPr id="10" name="object 10"/>
          <p:cNvSpPr txBox="1"/>
          <p:nvPr/>
        </p:nvSpPr>
        <p:spPr>
          <a:xfrm>
            <a:off x="347294" y="2571674"/>
            <a:ext cx="3573145" cy="647870"/>
          </a:xfrm>
          <a:prstGeom prst="rect">
            <a:avLst/>
          </a:prstGeom>
        </p:spPr>
        <p:txBody>
          <a:bodyPr vert="horz" wrap="square" lIns="0" tIns="0" rIns="0" bIns="0" rtlCol="0">
            <a:spAutoFit/>
          </a:bodyPr>
          <a:lstStyle/>
          <a:p>
            <a:pPr marL="12700" marR="5080">
              <a:lnSpc>
                <a:spcPct val="102600"/>
              </a:lnSpc>
            </a:pPr>
            <a:r>
              <a:rPr sz="1000" dirty="0">
                <a:solidFill>
                  <a:srgbClr val="FFFFFF"/>
                </a:solidFill>
                <a:latin typeface="Arial"/>
                <a:cs typeface="Arial"/>
              </a:rPr>
              <a:t>Recent developments:  specialising </a:t>
            </a:r>
            <a:r>
              <a:rPr sz="1000" b="1" dirty="0">
                <a:solidFill>
                  <a:srgbClr val="FFFFFF"/>
                </a:solidFill>
                <a:latin typeface="Arial" panose="020B0604020202020204" pitchFamily="34" charset="0"/>
                <a:cs typeface="Arial" panose="020B0604020202020204" pitchFamily="34" charset="0"/>
              </a:rPr>
              <a:t>the full vocabulary </a:t>
            </a:r>
            <a:r>
              <a:rPr sz="1000" dirty="0">
                <a:solidFill>
                  <a:srgbClr val="FFFFFF"/>
                </a:solidFill>
                <a:latin typeface="Arial"/>
                <a:cs typeface="Arial"/>
              </a:rPr>
              <a:t>yields additional gains</a:t>
            </a:r>
            <a:endParaRPr sz="1000" dirty="0">
              <a:latin typeface="Arial"/>
              <a:cs typeface="Arial"/>
            </a:endParaRPr>
          </a:p>
          <a:p>
            <a:pPr>
              <a:lnSpc>
                <a:spcPct val="100000"/>
              </a:lnSpc>
              <a:spcBef>
                <a:spcPts val="9"/>
              </a:spcBef>
            </a:pPr>
            <a:endParaRPr sz="1100" dirty="0">
              <a:latin typeface="Times New Roman"/>
              <a:cs typeface="Times New Roman"/>
            </a:endParaRPr>
          </a:p>
          <a:p>
            <a:pPr marL="12700">
              <a:lnSpc>
                <a:spcPct val="100000"/>
              </a:lnSpc>
            </a:pPr>
            <a:r>
              <a:rPr sz="1000" dirty="0">
                <a:solidFill>
                  <a:srgbClr val="52BCEB"/>
                </a:solidFill>
                <a:latin typeface="Arial"/>
                <a:cs typeface="Arial"/>
              </a:rPr>
              <a:t>[Vuli</a:t>
            </a:r>
            <a:r>
              <a:rPr sz="1000" dirty="0">
                <a:solidFill>
                  <a:srgbClr val="52BCEB"/>
                </a:solidFill>
                <a:latin typeface="Arial Narrow"/>
                <a:cs typeface="Arial Narrow"/>
              </a:rPr>
              <a:t>Ê </a:t>
            </a:r>
            <a:r>
              <a:rPr sz="1000" dirty="0">
                <a:solidFill>
                  <a:srgbClr val="52BCEB"/>
                </a:solidFill>
                <a:latin typeface="Arial"/>
                <a:cs typeface="Arial"/>
              </a:rPr>
              <a:t>et al., NAACL 2018, ACL 2018]</a:t>
            </a:r>
            <a:endParaRPr sz="1000" dirty="0">
              <a:latin typeface="Arial"/>
              <a:cs typeface="Arial"/>
            </a:endParaRPr>
          </a:p>
        </p:txBody>
      </p:sp>
      <p:graphicFrame>
        <p:nvGraphicFramePr>
          <p:cNvPr id="7" name="object 7"/>
          <p:cNvGraphicFramePr>
            <a:graphicFrameLocks noGrp="1"/>
          </p:cNvGraphicFramePr>
          <p:nvPr/>
        </p:nvGraphicFramePr>
        <p:xfrm>
          <a:off x="748779" y="1537457"/>
          <a:ext cx="3110438" cy="737664"/>
        </p:xfrm>
        <a:graphic>
          <a:graphicData uri="http://schemas.openxmlformats.org/drawingml/2006/table">
            <a:tbl>
              <a:tblPr firstRow="1" bandRow="1">
                <a:tableStyleId>{2D5ABB26-0587-4C30-8999-92F81FD0307C}</a:tableStyleId>
              </a:tblPr>
              <a:tblGrid>
                <a:gridCol w="1027431">
                  <a:extLst>
                    <a:ext uri="{9D8B030D-6E8A-4147-A177-3AD203B41FA5}">
                      <a16:colId xmlns:a16="http://schemas.microsoft.com/office/drawing/2014/main" val="20000"/>
                    </a:ext>
                  </a:extLst>
                </a:gridCol>
                <a:gridCol w="427460">
                  <a:extLst>
                    <a:ext uri="{9D8B030D-6E8A-4147-A177-3AD203B41FA5}">
                      <a16:colId xmlns:a16="http://schemas.microsoft.com/office/drawing/2014/main" val="20001"/>
                    </a:ext>
                  </a:extLst>
                </a:gridCol>
                <a:gridCol w="615126">
                  <a:extLst>
                    <a:ext uri="{9D8B030D-6E8A-4147-A177-3AD203B41FA5}">
                      <a16:colId xmlns:a16="http://schemas.microsoft.com/office/drawing/2014/main" val="20002"/>
                    </a:ext>
                  </a:extLst>
                </a:gridCol>
                <a:gridCol w="427460">
                  <a:extLst>
                    <a:ext uri="{9D8B030D-6E8A-4147-A177-3AD203B41FA5}">
                      <a16:colId xmlns:a16="http://schemas.microsoft.com/office/drawing/2014/main" val="20003"/>
                    </a:ext>
                  </a:extLst>
                </a:gridCol>
                <a:gridCol w="612961">
                  <a:extLst>
                    <a:ext uri="{9D8B030D-6E8A-4147-A177-3AD203B41FA5}">
                      <a16:colId xmlns:a16="http://schemas.microsoft.com/office/drawing/2014/main" val="20004"/>
                    </a:ext>
                  </a:extLst>
                </a:gridCol>
              </a:tblGrid>
              <a:tr h="297647">
                <a:tc>
                  <a:txBody>
                    <a:bodyPr/>
                    <a:lstStyle/>
                    <a:p>
                      <a:pPr marL="143510">
                        <a:lnSpc>
                          <a:spcPct val="100000"/>
                        </a:lnSpc>
                      </a:pPr>
                      <a:r>
                        <a:rPr sz="900" b="1" spc="-30" dirty="0">
                          <a:solidFill>
                            <a:srgbClr val="FFFFFF"/>
                          </a:solidFill>
                          <a:latin typeface="Arial" panose="020B0604020202020204" pitchFamily="34" charset="0"/>
                          <a:cs typeface="Arial" panose="020B0604020202020204" pitchFamily="34" charset="0"/>
                        </a:rPr>
                        <a:t>Wo</a:t>
                      </a:r>
                      <a:r>
                        <a:rPr sz="900" b="1" dirty="0">
                          <a:solidFill>
                            <a:srgbClr val="FFFFFF"/>
                          </a:solidFill>
                          <a:latin typeface="Arial" panose="020B0604020202020204" pitchFamily="34" charset="0"/>
                          <a:cs typeface="Arial" panose="020B0604020202020204" pitchFamily="34" charset="0"/>
                        </a:rPr>
                        <a:t>rd</a:t>
                      </a:r>
                      <a:r>
                        <a:rPr sz="900" b="1" spc="40" dirty="0">
                          <a:solidFill>
                            <a:srgbClr val="FFFFFF"/>
                          </a:solidFill>
                          <a:latin typeface="Arial" panose="020B0604020202020204" pitchFamily="34" charset="0"/>
                          <a:cs typeface="Arial" panose="020B0604020202020204" pitchFamily="34" charset="0"/>
                        </a:rPr>
                        <a:t> </a:t>
                      </a:r>
                      <a:r>
                        <a:rPr sz="900" b="1" spc="-30" dirty="0">
                          <a:solidFill>
                            <a:srgbClr val="FFFFFF"/>
                          </a:solidFill>
                          <a:latin typeface="Arial" panose="020B0604020202020204" pitchFamily="34" charset="0"/>
                          <a:cs typeface="Arial" panose="020B0604020202020204" pitchFamily="34" charset="0"/>
                        </a:rPr>
                        <a:t>V</a:t>
                      </a:r>
                      <a:r>
                        <a:rPr sz="900" b="1" dirty="0">
                          <a:solidFill>
                            <a:srgbClr val="FFFFFF"/>
                          </a:solidFill>
                          <a:latin typeface="Arial" panose="020B0604020202020204" pitchFamily="34" charset="0"/>
                          <a:cs typeface="Arial" panose="020B0604020202020204" pitchFamily="34" charset="0"/>
                        </a:rPr>
                        <a:t>ect</a:t>
                      </a:r>
                      <a:r>
                        <a:rPr sz="900" b="1" spc="-30" dirty="0">
                          <a:solidFill>
                            <a:srgbClr val="FFFFFF"/>
                          </a:solidFill>
                          <a:latin typeface="Arial" panose="020B0604020202020204" pitchFamily="34" charset="0"/>
                          <a:cs typeface="Arial" panose="020B0604020202020204" pitchFamily="34" charset="0"/>
                        </a:rPr>
                        <a:t>o</a:t>
                      </a:r>
                      <a:r>
                        <a:rPr sz="900" b="1" dirty="0">
                          <a:solidFill>
                            <a:srgbClr val="FFFFFF"/>
                          </a:solidFill>
                          <a:latin typeface="Arial" panose="020B0604020202020204" pitchFamily="34" charset="0"/>
                          <a:cs typeface="Arial" panose="020B0604020202020204" pitchFamily="34" charset="0"/>
                        </a:rPr>
                        <a:t>rs</a:t>
                      </a:r>
                      <a:endParaRPr sz="900" dirty="0">
                        <a:latin typeface="Arial" panose="020B0604020202020204" pitchFamily="34" charset="0"/>
                        <a:cs typeface="Arial" panose="020B0604020202020204" pitchFamily="34" charset="0"/>
                      </a:endParaRPr>
                    </a:p>
                  </a:txBody>
                  <a:tcPr marL="0" marR="0" marT="0" marB="0">
                    <a:lnR w="4308">
                      <a:solidFill>
                        <a:srgbClr val="FFFFFF"/>
                      </a:solidFill>
                      <a:prstDash val="solid"/>
                    </a:lnR>
                    <a:lnB w="4308">
                      <a:solidFill>
                        <a:srgbClr val="FFFFFF"/>
                      </a:solidFill>
                      <a:prstDash val="solid"/>
                    </a:lnB>
                    <a:solidFill>
                      <a:srgbClr val="081E4C"/>
                    </a:solidFill>
                  </a:tcPr>
                </a:tc>
                <a:tc gridSpan="2">
                  <a:txBody>
                    <a:bodyPr/>
                    <a:lstStyle/>
                    <a:p>
                      <a:pPr algn="ctr">
                        <a:lnSpc>
                          <a:spcPct val="100000"/>
                        </a:lnSpc>
                      </a:pPr>
                      <a:r>
                        <a:rPr sz="900" b="1" dirty="0">
                          <a:solidFill>
                            <a:srgbClr val="FFFFFF"/>
                          </a:solidFill>
                          <a:latin typeface="Arial" panose="020B0604020202020204" pitchFamily="34" charset="0"/>
                          <a:cs typeface="Arial" panose="020B0604020202020204" pitchFamily="34" charset="0"/>
                        </a:rPr>
                        <a:t>DSTC2</a:t>
                      </a:r>
                      <a:endParaRPr sz="900" dirty="0">
                        <a:latin typeface="Arial" panose="020B0604020202020204" pitchFamily="34" charset="0"/>
                        <a:cs typeface="Arial" panose="020B0604020202020204" pitchFamily="34" charset="0"/>
                      </a:endParaRPr>
                    </a:p>
                    <a:p>
                      <a:pPr marL="635" algn="ctr">
                        <a:lnSpc>
                          <a:spcPct val="100000"/>
                        </a:lnSpc>
                        <a:spcBef>
                          <a:spcPts val="75"/>
                        </a:spcBef>
                        <a:tabLst>
                          <a:tab pos="424815" algn="l"/>
                        </a:tabLst>
                      </a:pPr>
                      <a:r>
                        <a:rPr sz="900" b="1" dirty="0">
                          <a:solidFill>
                            <a:srgbClr val="FFFFFF"/>
                          </a:solidFill>
                          <a:latin typeface="Arial" panose="020B0604020202020204" pitchFamily="34" charset="0"/>
                          <a:cs typeface="Arial" panose="020B0604020202020204" pitchFamily="34" charset="0"/>
                        </a:rPr>
                        <a:t>Goals	Requests</a:t>
                      </a:r>
                      <a:endParaRPr sz="900" dirty="0">
                        <a:latin typeface="Arial" panose="020B0604020202020204" pitchFamily="34" charset="0"/>
                        <a:cs typeface="Arial" panose="020B0604020202020204" pitchFamily="34" charset="0"/>
                      </a:endParaRPr>
                    </a:p>
                  </a:txBody>
                  <a:tcPr marL="0" marR="0" marT="0" marB="0">
                    <a:lnL w="4308">
                      <a:solidFill>
                        <a:srgbClr val="FFFFFF"/>
                      </a:solidFill>
                      <a:prstDash val="solid"/>
                    </a:lnL>
                    <a:lnR w="4308">
                      <a:solidFill>
                        <a:srgbClr val="FFFFFF"/>
                      </a:solidFill>
                      <a:prstDash val="solid"/>
                    </a:lnR>
                    <a:lnB w="4308">
                      <a:solidFill>
                        <a:srgbClr val="FFFFFF"/>
                      </a:solidFill>
                      <a:prstDash val="solid"/>
                    </a:lnB>
                    <a:solidFill>
                      <a:srgbClr val="081E4C"/>
                    </a:solidFill>
                  </a:tcPr>
                </a:tc>
                <a:tc hMerge="1">
                  <a:txBody>
                    <a:bodyPr/>
                    <a:lstStyle/>
                    <a:p>
                      <a:endParaRPr/>
                    </a:p>
                  </a:txBody>
                  <a:tcPr marL="0" marR="0" marT="0" marB="0"/>
                </a:tc>
                <a:tc gridSpan="2">
                  <a:txBody>
                    <a:bodyPr/>
                    <a:lstStyle/>
                    <a:p>
                      <a:pPr algn="ctr">
                        <a:lnSpc>
                          <a:spcPct val="100000"/>
                        </a:lnSpc>
                      </a:pPr>
                      <a:r>
                        <a:rPr sz="900" b="1" spc="-30" dirty="0">
                          <a:solidFill>
                            <a:srgbClr val="FFFFFF"/>
                          </a:solidFill>
                          <a:latin typeface="Arial" panose="020B0604020202020204" pitchFamily="34" charset="0"/>
                          <a:cs typeface="Arial" panose="020B0604020202020204" pitchFamily="34" charset="0"/>
                        </a:rPr>
                        <a:t>W</a:t>
                      </a:r>
                      <a:r>
                        <a:rPr sz="900" b="1" dirty="0">
                          <a:solidFill>
                            <a:srgbClr val="FFFFFF"/>
                          </a:solidFill>
                          <a:latin typeface="Arial" panose="020B0604020202020204" pitchFamily="34" charset="0"/>
                          <a:cs typeface="Arial" panose="020B0604020202020204" pitchFamily="34" charset="0"/>
                        </a:rPr>
                        <a:t>OZ</a:t>
                      </a:r>
                      <a:r>
                        <a:rPr sz="900" b="1" spc="40" dirty="0">
                          <a:solidFill>
                            <a:srgbClr val="FFFFFF"/>
                          </a:solidFill>
                          <a:latin typeface="Arial" panose="020B0604020202020204" pitchFamily="34" charset="0"/>
                          <a:cs typeface="Arial" panose="020B0604020202020204" pitchFamily="34" charset="0"/>
                        </a:rPr>
                        <a:t> </a:t>
                      </a:r>
                      <a:r>
                        <a:rPr sz="900" b="1" dirty="0">
                          <a:solidFill>
                            <a:srgbClr val="FFFFFF"/>
                          </a:solidFill>
                          <a:latin typeface="Arial" panose="020B0604020202020204" pitchFamily="34" charset="0"/>
                          <a:cs typeface="Arial" panose="020B0604020202020204" pitchFamily="34" charset="0"/>
                        </a:rPr>
                        <a:t>2.0</a:t>
                      </a:r>
                      <a:endParaRPr sz="900" dirty="0">
                        <a:latin typeface="Arial" panose="020B0604020202020204" pitchFamily="34" charset="0"/>
                        <a:cs typeface="Arial" panose="020B0604020202020204" pitchFamily="34" charset="0"/>
                      </a:endParaRPr>
                    </a:p>
                    <a:p>
                      <a:pPr marL="635" algn="ctr">
                        <a:lnSpc>
                          <a:spcPct val="100000"/>
                        </a:lnSpc>
                        <a:spcBef>
                          <a:spcPts val="75"/>
                        </a:spcBef>
                        <a:tabLst>
                          <a:tab pos="424815" algn="l"/>
                        </a:tabLst>
                      </a:pPr>
                      <a:r>
                        <a:rPr sz="900" b="1" dirty="0">
                          <a:solidFill>
                            <a:srgbClr val="FFFFFF"/>
                          </a:solidFill>
                          <a:latin typeface="Arial" panose="020B0604020202020204" pitchFamily="34" charset="0"/>
                          <a:cs typeface="Arial" panose="020B0604020202020204" pitchFamily="34" charset="0"/>
                        </a:rPr>
                        <a:t>Goals	Requests</a:t>
                      </a:r>
                      <a:endParaRPr sz="900" dirty="0">
                        <a:latin typeface="Arial" panose="020B0604020202020204" pitchFamily="34" charset="0"/>
                        <a:cs typeface="Arial" panose="020B0604020202020204" pitchFamily="34" charset="0"/>
                      </a:endParaRPr>
                    </a:p>
                  </a:txBody>
                  <a:tcPr marL="0" marR="0" marT="0" marB="0">
                    <a:lnL w="4308">
                      <a:solidFill>
                        <a:srgbClr val="FFFFFF"/>
                      </a:solidFill>
                      <a:prstDash val="solid"/>
                    </a:lnL>
                    <a:lnB w="4308">
                      <a:solidFill>
                        <a:srgbClr val="FFFFFF"/>
                      </a:solidFill>
                      <a:prstDash val="solid"/>
                    </a:lnB>
                    <a:solidFill>
                      <a:srgbClr val="081E4C"/>
                    </a:solidFill>
                  </a:tcPr>
                </a:tc>
                <a:tc hMerge="1">
                  <a:txBody>
                    <a:bodyPr/>
                    <a:lstStyle/>
                    <a:p>
                      <a:endParaRPr/>
                    </a:p>
                  </a:txBody>
                  <a:tcPr marL="0" marR="0" marT="0" marB="0"/>
                </a:tc>
                <a:extLst>
                  <a:ext uri="{0D108BD9-81ED-4DB2-BD59-A6C34878D82A}">
                    <a16:rowId xmlns:a16="http://schemas.microsoft.com/office/drawing/2014/main" val="10000"/>
                  </a:ext>
                </a:extLst>
              </a:tr>
              <a:tr h="141690">
                <a:tc>
                  <a:txBody>
                    <a:bodyPr/>
                    <a:lstStyle/>
                    <a:p>
                      <a:pPr algn="ctr">
                        <a:lnSpc>
                          <a:spcPct val="100000"/>
                        </a:lnSpc>
                      </a:pPr>
                      <a:r>
                        <a:rPr sz="900" b="1" dirty="0">
                          <a:solidFill>
                            <a:srgbClr val="FFFFFF"/>
                          </a:solidFill>
                          <a:latin typeface="Arial" panose="020B0604020202020204" pitchFamily="34" charset="0"/>
                          <a:cs typeface="Arial" panose="020B0604020202020204" pitchFamily="34" charset="0"/>
                        </a:rPr>
                        <a:t>xavier</a:t>
                      </a:r>
                      <a:endParaRPr sz="900" dirty="0">
                        <a:latin typeface="Arial" panose="020B0604020202020204" pitchFamily="34" charset="0"/>
                        <a:cs typeface="Arial" panose="020B0604020202020204" pitchFamily="34" charset="0"/>
                      </a:endParaRPr>
                    </a:p>
                  </a:txBody>
                  <a:tcPr marL="0" marR="0" marT="0" marB="0">
                    <a:lnR w="4308">
                      <a:solidFill>
                        <a:srgbClr val="FFFFFF"/>
                      </a:solidFill>
                      <a:prstDash val="solid"/>
                    </a:lnR>
                    <a:lnT w="4308">
                      <a:solidFill>
                        <a:srgbClr val="FFFFFF"/>
                      </a:solidFill>
                      <a:prstDash val="solid"/>
                    </a:lnT>
                    <a:solidFill>
                      <a:srgbClr val="081E4C"/>
                    </a:solidFill>
                  </a:tcPr>
                </a:tc>
                <a:tc>
                  <a:txBody>
                    <a:bodyPr/>
                    <a:lstStyle/>
                    <a:p>
                      <a:pPr marL="87630">
                        <a:lnSpc>
                          <a:spcPct val="100000"/>
                        </a:lnSpc>
                      </a:pPr>
                      <a:r>
                        <a:rPr sz="900" dirty="0">
                          <a:solidFill>
                            <a:srgbClr val="FFFFFF"/>
                          </a:solidFill>
                          <a:latin typeface="Arial"/>
                          <a:cs typeface="Arial"/>
                        </a:rPr>
                        <a:t>64.2</a:t>
                      </a:r>
                      <a:endParaRPr sz="900">
                        <a:latin typeface="Arial"/>
                        <a:cs typeface="Arial"/>
                      </a:endParaRPr>
                    </a:p>
                  </a:txBody>
                  <a:tcPr marL="0" marR="0" marT="0" marB="0">
                    <a:lnL w="4308">
                      <a:solidFill>
                        <a:srgbClr val="FFFFFF"/>
                      </a:solidFill>
                      <a:prstDash val="solid"/>
                    </a:lnL>
                    <a:lnT w="4308">
                      <a:solidFill>
                        <a:srgbClr val="FFFFFF"/>
                      </a:solidFill>
                      <a:prstDash val="solid"/>
                    </a:lnT>
                    <a:solidFill>
                      <a:srgbClr val="081E4C"/>
                    </a:solidFill>
                  </a:tcPr>
                </a:tc>
                <a:tc>
                  <a:txBody>
                    <a:bodyPr/>
                    <a:lstStyle/>
                    <a:p>
                      <a:pPr marL="181610">
                        <a:lnSpc>
                          <a:spcPct val="100000"/>
                        </a:lnSpc>
                      </a:pPr>
                      <a:r>
                        <a:rPr sz="900" dirty="0">
                          <a:solidFill>
                            <a:srgbClr val="FFFFFF"/>
                          </a:solidFill>
                          <a:latin typeface="Arial"/>
                          <a:cs typeface="Arial"/>
                        </a:rPr>
                        <a:t>81.2</a:t>
                      </a:r>
                      <a:endParaRPr sz="900">
                        <a:latin typeface="Arial"/>
                        <a:cs typeface="Arial"/>
                      </a:endParaRPr>
                    </a:p>
                  </a:txBody>
                  <a:tcPr marL="0" marR="0" marT="0" marB="0">
                    <a:lnR w="4308">
                      <a:solidFill>
                        <a:srgbClr val="FFFFFF"/>
                      </a:solidFill>
                      <a:prstDash val="solid"/>
                    </a:lnR>
                    <a:lnT w="4308">
                      <a:solidFill>
                        <a:srgbClr val="FFFFFF"/>
                      </a:solidFill>
                      <a:prstDash val="solid"/>
                    </a:lnT>
                    <a:solidFill>
                      <a:srgbClr val="081E4C"/>
                    </a:solidFill>
                  </a:tcPr>
                </a:tc>
                <a:tc>
                  <a:txBody>
                    <a:bodyPr/>
                    <a:lstStyle/>
                    <a:p>
                      <a:pPr marL="87630">
                        <a:lnSpc>
                          <a:spcPct val="100000"/>
                        </a:lnSpc>
                      </a:pPr>
                      <a:r>
                        <a:rPr sz="900" dirty="0">
                          <a:solidFill>
                            <a:srgbClr val="FFFFFF"/>
                          </a:solidFill>
                          <a:latin typeface="Arial"/>
                          <a:cs typeface="Arial"/>
                        </a:rPr>
                        <a:t>81.2</a:t>
                      </a:r>
                      <a:endParaRPr sz="900">
                        <a:latin typeface="Arial"/>
                        <a:cs typeface="Arial"/>
                      </a:endParaRPr>
                    </a:p>
                  </a:txBody>
                  <a:tcPr marL="0" marR="0" marT="0" marB="0">
                    <a:lnL w="4308">
                      <a:solidFill>
                        <a:srgbClr val="FFFFFF"/>
                      </a:solidFill>
                      <a:prstDash val="solid"/>
                    </a:lnL>
                    <a:lnT w="4308">
                      <a:solidFill>
                        <a:srgbClr val="FFFFFF"/>
                      </a:solidFill>
                      <a:prstDash val="solid"/>
                    </a:lnT>
                    <a:solidFill>
                      <a:srgbClr val="081E4C"/>
                    </a:solidFill>
                  </a:tcPr>
                </a:tc>
                <a:tc>
                  <a:txBody>
                    <a:bodyPr/>
                    <a:lstStyle/>
                    <a:p>
                      <a:pPr marL="181610">
                        <a:lnSpc>
                          <a:spcPct val="100000"/>
                        </a:lnSpc>
                      </a:pPr>
                      <a:r>
                        <a:rPr sz="900" dirty="0">
                          <a:solidFill>
                            <a:srgbClr val="FFFFFF"/>
                          </a:solidFill>
                          <a:latin typeface="Arial"/>
                          <a:cs typeface="Arial"/>
                        </a:rPr>
                        <a:t>90.7</a:t>
                      </a:r>
                      <a:endParaRPr sz="900">
                        <a:latin typeface="Arial"/>
                        <a:cs typeface="Arial"/>
                      </a:endParaRPr>
                    </a:p>
                  </a:txBody>
                  <a:tcPr marL="0" marR="0" marT="0" marB="0">
                    <a:lnT w="4308">
                      <a:solidFill>
                        <a:srgbClr val="FFFFFF"/>
                      </a:solidFill>
                      <a:prstDash val="solid"/>
                    </a:lnT>
                    <a:solidFill>
                      <a:srgbClr val="081E4C"/>
                    </a:solidFill>
                  </a:tcPr>
                </a:tc>
                <a:extLst>
                  <a:ext uri="{0D108BD9-81ED-4DB2-BD59-A6C34878D82A}">
                    <a16:rowId xmlns:a16="http://schemas.microsoft.com/office/drawing/2014/main" val="10001"/>
                  </a:ext>
                </a:extLst>
              </a:tr>
              <a:tr h="146669">
                <a:tc>
                  <a:txBody>
                    <a:bodyPr/>
                    <a:lstStyle/>
                    <a:p>
                      <a:pPr algn="ctr">
                        <a:lnSpc>
                          <a:spcPct val="100000"/>
                        </a:lnSpc>
                      </a:pPr>
                      <a:r>
                        <a:rPr sz="900" b="1" dirty="0">
                          <a:solidFill>
                            <a:srgbClr val="FFFFFF"/>
                          </a:solidFill>
                          <a:latin typeface="Arial" panose="020B0604020202020204" pitchFamily="34" charset="0"/>
                          <a:cs typeface="Arial" panose="020B0604020202020204" pitchFamily="34" charset="0"/>
                        </a:rPr>
                        <a:t>Glo</a:t>
                      </a:r>
                      <a:r>
                        <a:rPr sz="900" b="1" spc="-30" dirty="0">
                          <a:solidFill>
                            <a:srgbClr val="FFFFFF"/>
                          </a:solidFill>
                          <a:latin typeface="Arial" panose="020B0604020202020204" pitchFamily="34" charset="0"/>
                          <a:cs typeface="Arial" panose="020B0604020202020204" pitchFamily="34" charset="0"/>
                        </a:rPr>
                        <a:t>V</a:t>
                      </a:r>
                      <a:r>
                        <a:rPr sz="900" b="1" dirty="0">
                          <a:solidFill>
                            <a:srgbClr val="FFFFFF"/>
                          </a:solidFill>
                          <a:latin typeface="Arial" panose="020B0604020202020204" pitchFamily="34" charset="0"/>
                          <a:cs typeface="Arial" panose="020B0604020202020204" pitchFamily="34" charset="0"/>
                        </a:rPr>
                        <a:t>e</a:t>
                      </a:r>
                      <a:endParaRPr sz="900" dirty="0">
                        <a:latin typeface="Arial" panose="020B0604020202020204" pitchFamily="34" charset="0"/>
                        <a:cs typeface="Arial" panose="020B0604020202020204" pitchFamily="34" charset="0"/>
                      </a:endParaRPr>
                    </a:p>
                  </a:txBody>
                  <a:tcPr marL="0" marR="0" marT="0" marB="0">
                    <a:lnR w="4308">
                      <a:solidFill>
                        <a:srgbClr val="FFFFFF"/>
                      </a:solidFill>
                      <a:prstDash val="solid"/>
                    </a:lnR>
                    <a:solidFill>
                      <a:srgbClr val="081E4C"/>
                    </a:solidFill>
                  </a:tcPr>
                </a:tc>
                <a:tc>
                  <a:txBody>
                    <a:bodyPr/>
                    <a:lstStyle/>
                    <a:p>
                      <a:pPr marL="78105">
                        <a:lnSpc>
                          <a:spcPct val="100000"/>
                        </a:lnSpc>
                      </a:pPr>
                      <a:r>
                        <a:rPr sz="900" dirty="0">
                          <a:solidFill>
                            <a:srgbClr val="FFFFFF"/>
                          </a:solidFill>
                          <a:latin typeface="Arial"/>
                          <a:cs typeface="Arial"/>
                        </a:rPr>
                        <a:t>69.0*</a:t>
                      </a:r>
                      <a:endParaRPr sz="900">
                        <a:latin typeface="Arial"/>
                        <a:cs typeface="Arial"/>
                      </a:endParaRPr>
                    </a:p>
                  </a:txBody>
                  <a:tcPr marL="0" marR="0" marT="0" marB="0">
                    <a:lnL w="4308">
                      <a:solidFill>
                        <a:srgbClr val="FFFFFF"/>
                      </a:solidFill>
                      <a:prstDash val="solid"/>
                    </a:lnL>
                    <a:solidFill>
                      <a:srgbClr val="081E4C"/>
                    </a:solidFill>
                  </a:tcPr>
                </a:tc>
                <a:tc>
                  <a:txBody>
                    <a:bodyPr/>
                    <a:lstStyle/>
                    <a:p>
                      <a:pPr marL="171450">
                        <a:lnSpc>
                          <a:spcPct val="100000"/>
                        </a:lnSpc>
                      </a:pPr>
                      <a:r>
                        <a:rPr sz="900" dirty="0">
                          <a:solidFill>
                            <a:srgbClr val="FFFFFF"/>
                          </a:solidFill>
                          <a:latin typeface="Arial"/>
                          <a:cs typeface="Arial"/>
                        </a:rPr>
                        <a:t>96.4*</a:t>
                      </a:r>
                      <a:endParaRPr sz="900">
                        <a:latin typeface="Arial"/>
                        <a:cs typeface="Arial"/>
                      </a:endParaRPr>
                    </a:p>
                  </a:txBody>
                  <a:tcPr marL="0" marR="0" marT="0" marB="0">
                    <a:lnR w="4308">
                      <a:solidFill>
                        <a:srgbClr val="FFFFFF"/>
                      </a:solidFill>
                      <a:prstDash val="solid"/>
                    </a:lnR>
                    <a:solidFill>
                      <a:srgbClr val="081E4C"/>
                    </a:solidFill>
                  </a:tcPr>
                </a:tc>
                <a:tc>
                  <a:txBody>
                    <a:bodyPr/>
                    <a:lstStyle/>
                    <a:p>
                      <a:pPr marL="87630">
                        <a:lnSpc>
                          <a:spcPct val="100000"/>
                        </a:lnSpc>
                      </a:pPr>
                      <a:r>
                        <a:rPr sz="900" dirty="0">
                          <a:solidFill>
                            <a:srgbClr val="FFFFFF"/>
                          </a:solidFill>
                          <a:latin typeface="Arial"/>
                          <a:cs typeface="Arial"/>
                        </a:rPr>
                        <a:t>80.1</a:t>
                      </a:r>
                      <a:endParaRPr sz="900">
                        <a:latin typeface="Arial"/>
                        <a:cs typeface="Arial"/>
                      </a:endParaRPr>
                    </a:p>
                  </a:txBody>
                  <a:tcPr marL="0" marR="0" marT="0" marB="0">
                    <a:lnL w="4308">
                      <a:solidFill>
                        <a:srgbClr val="FFFFFF"/>
                      </a:solidFill>
                      <a:prstDash val="solid"/>
                    </a:lnL>
                    <a:solidFill>
                      <a:srgbClr val="081E4C"/>
                    </a:solidFill>
                  </a:tcPr>
                </a:tc>
                <a:tc>
                  <a:txBody>
                    <a:bodyPr/>
                    <a:lstStyle/>
                    <a:p>
                      <a:pPr marL="181610">
                        <a:lnSpc>
                          <a:spcPct val="100000"/>
                        </a:lnSpc>
                      </a:pPr>
                      <a:r>
                        <a:rPr sz="900" dirty="0">
                          <a:solidFill>
                            <a:srgbClr val="FFFFFF"/>
                          </a:solidFill>
                          <a:latin typeface="Arial"/>
                          <a:cs typeface="Arial"/>
                        </a:rPr>
                        <a:t>91.4</a:t>
                      </a:r>
                      <a:endParaRPr sz="900">
                        <a:latin typeface="Arial"/>
                        <a:cs typeface="Arial"/>
                      </a:endParaRPr>
                    </a:p>
                  </a:txBody>
                  <a:tcPr marL="0" marR="0" marT="0" marB="0">
                    <a:solidFill>
                      <a:srgbClr val="081E4C"/>
                    </a:solidFill>
                  </a:tcPr>
                </a:tc>
                <a:extLst>
                  <a:ext uri="{0D108BD9-81ED-4DB2-BD59-A6C34878D82A}">
                    <a16:rowId xmlns:a16="http://schemas.microsoft.com/office/drawing/2014/main" val="10002"/>
                  </a:ext>
                </a:extLst>
              </a:tr>
              <a:tr h="151658">
                <a:tc>
                  <a:txBody>
                    <a:bodyPr/>
                    <a:lstStyle/>
                    <a:p>
                      <a:pPr marL="64135">
                        <a:lnSpc>
                          <a:spcPct val="100000"/>
                        </a:lnSpc>
                      </a:pPr>
                      <a:r>
                        <a:rPr sz="900" b="1" spc="-30" dirty="0">
                          <a:solidFill>
                            <a:srgbClr val="FFFFFF"/>
                          </a:solidFill>
                          <a:latin typeface="Arial" panose="020B0604020202020204" pitchFamily="34" charset="0"/>
                          <a:cs typeface="Arial" panose="020B0604020202020204" pitchFamily="34" charset="0"/>
                        </a:rPr>
                        <a:t>Pa</a:t>
                      </a:r>
                      <a:r>
                        <a:rPr sz="900" b="1" dirty="0">
                          <a:solidFill>
                            <a:srgbClr val="FFFFFF"/>
                          </a:solidFill>
                          <a:latin typeface="Arial" panose="020B0604020202020204" pitchFamily="34" charset="0"/>
                          <a:cs typeface="Arial" panose="020B0604020202020204" pitchFamily="34" charset="0"/>
                        </a:rPr>
                        <a:t>ragram-SL999</a:t>
                      </a:r>
                      <a:endParaRPr sz="900" dirty="0">
                        <a:latin typeface="Arial" panose="020B0604020202020204" pitchFamily="34" charset="0"/>
                        <a:cs typeface="Arial" panose="020B0604020202020204" pitchFamily="34" charset="0"/>
                      </a:endParaRPr>
                    </a:p>
                  </a:txBody>
                  <a:tcPr marL="0" marR="0" marT="0" marB="0">
                    <a:lnR w="4308">
                      <a:solidFill>
                        <a:srgbClr val="FFFFFF"/>
                      </a:solidFill>
                      <a:prstDash val="solid"/>
                    </a:lnR>
                    <a:solidFill>
                      <a:srgbClr val="081E4C"/>
                    </a:solidFill>
                  </a:tcPr>
                </a:tc>
                <a:tc>
                  <a:txBody>
                    <a:bodyPr/>
                    <a:lstStyle/>
                    <a:p>
                      <a:pPr marL="64135">
                        <a:lnSpc>
                          <a:spcPct val="100000"/>
                        </a:lnSpc>
                      </a:pPr>
                      <a:r>
                        <a:rPr sz="900" b="1" dirty="0">
                          <a:solidFill>
                            <a:srgbClr val="FFFFFF"/>
                          </a:solidFill>
                          <a:latin typeface="Arial" panose="020B0604020202020204" pitchFamily="34" charset="0"/>
                          <a:cs typeface="Arial" panose="020B0604020202020204" pitchFamily="34" charset="0"/>
                        </a:rPr>
                        <a:t>73.4*</a:t>
                      </a:r>
                      <a:endParaRPr sz="900" dirty="0">
                        <a:latin typeface="Arial" panose="020B0604020202020204" pitchFamily="34" charset="0"/>
                        <a:cs typeface="Arial" panose="020B0604020202020204" pitchFamily="34" charset="0"/>
                      </a:endParaRPr>
                    </a:p>
                  </a:txBody>
                  <a:tcPr marL="0" marR="0" marT="0" marB="0">
                    <a:lnL w="4308">
                      <a:solidFill>
                        <a:srgbClr val="FFFFFF"/>
                      </a:solidFill>
                      <a:prstDash val="solid"/>
                    </a:lnL>
                    <a:solidFill>
                      <a:srgbClr val="081E4C"/>
                    </a:solidFill>
                  </a:tcPr>
                </a:tc>
                <a:tc>
                  <a:txBody>
                    <a:bodyPr/>
                    <a:lstStyle/>
                    <a:p>
                      <a:pPr marL="158115">
                        <a:lnSpc>
                          <a:spcPct val="100000"/>
                        </a:lnSpc>
                      </a:pPr>
                      <a:r>
                        <a:rPr sz="900" b="1" dirty="0">
                          <a:solidFill>
                            <a:srgbClr val="FFFFFF"/>
                          </a:solidFill>
                          <a:latin typeface="Arial" panose="020B0604020202020204" pitchFamily="34" charset="0"/>
                          <a:cs typeface="Arial" panose="020B0604020202020204" pitchFamily="34" charset="0"/>
                        </a:rPr>
                        <a:t>96.5*</a:t>
                      </a:r>
                      <a:endParaRPr sz="900" dirty="0">
                        <a:latin typeface="Arial" panose="020B0604020202020204" pitchFamily="34" charset="0"/>
                        <a:cs typeface="Arial" panose="020B0604020202020204" pitchFamily="34" charset="0"/>
                      </a:endParaRPr>
                    </a:p>
                  </a:txBody>
                  <a:tcPr marL="0" marR="0" marT="0" marB="0">
                    <a:lnR w="4308">
                      <a:solidFill>
                        <a:srgbClr val="FFFFFF"/>
                      </a:solidFill>
                      <a:prstDash val="solid"/>
                    </a:lnR>
                    <a:solidFill>
                      <a:srgbClr val="081E4C"/>
                    </a:solidFill>
                  </a:tcPr>
                </a:tc>
                <a:tc>
                  <a:txBody>
                    <a:bodyPr/>
                    <a:lstStyle/>
                    <a:p>
                      <a:pPr marL="64135">
                        <a:lnSpc>
                          <a:spcPct val="100000"/>
                        </a:lnSpc>
                      </a:pPr>
                      <a:r>
                        <a:rPr sz="900" b="1" dirty="0">
                          <a:solidFill>
                            <a:srgbClr val="FFFFFF"/>
                          </a:solidFill>
                          <a:latin typeface="Arial" panose="020B0604020202020204" pitchFamily="34" charset="0"/>
                          <a:cs typeface="Arial" panose="020B0604020202020204" pitchFamily="34" charset="0"/>
                        </a:rPr>
                        <a:t>84.2*</a:t>
                      </a:r>
                      <a:endParaRPr sz="900" dirty="0">
                        <a:latin typeface="Arial" panose="020B0604020202020204" pitchFamily="34" charset="0"/>
                        <a:cs typeface="Arial" panose="020B0604020202020204" pitchFamily="34" charset="0"/>
                      </a:endParaRPr>
                    </a:p>
                  </a:txBody>
                  <a:tcPr marL="0" marR="0" marT="0" marB="0">
                    <a:lnL w="4308">
                      <a:solidFill>
                        <a:srgbClr val="FFFFFF"/>
                      </a:solidFill>
                      <a:prstDash val="solid"/>
                    </a:lnL>
                    <a:solidFill>
                      <a:srgbClr val="081E4C"/>
                    </a:solidFill>
                  </a:tcPr>
                </a:tc>
                <a:tc>
                  <a:txBody>
                    <a:bodyPr/>
                    <a:lstStyle/>
                    <a:p>
                      <a:pPr marL="190500">
                        <a:lnSpc>
                          <a:spcPct val="100000"/>
                        </a:lnSpc>
                      </a:pPr>
                      <a:r>
                        <a:rPr sz="900" b="1" dirty="0">
                          <a:solidFill>
                            <a:srgbClr val="FFFFFF"/>
                          </a:solidFill>
                          <a:latin typeface="Arial" panose="020B0604020202020204" pitchFamily="34" charset="0"/>
                          <a:cs typeface="Arial" panose="020B0604020202020204" pitchFamily="34" charset="0"/>
                        </a:rPr>
                        <a:t>91.6</a:t>
                      </a:r>
                      <a:endParaRPr sz="900" dirty="0">
                        <a:latin typeface="Arial" panose="020B0604020202020204" pitchFamily="34" charset="0"/>
                        <a:cs typeface="Arial" panose="020B0604020202020204" pitchFamily="34" charset="0"/>
                      </a:endParaRPr>
                    </a:p>
                  </a:txBody>
                  <a:tcPr marL="0" marR="0" marT="0" marB="0">
                    <a:solidFill>
                      <a:srgbClr val="081E4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Towards Multilingual DST</a:t>
            </a:r>
          </a:p>
        </p:txBody>
      </p:sp>
      <p:sp>
        <p:nvSpPr>
          <p:cNvPr id="3" name="内容占位符 2">
            <a:extLst>
              <a:ext uri="{FF2B5EF4-FFF2-40B4-BE49-F238E27FC236}">
                <a16:creationId xmlns:a16="http://schemas.microsoft.com/office/drawing/2014/main" id="{A926B68F-CC7E-421E-9AD2-B94D9BBEF8E2}"/>
              </a:ext>
            </a:extLst>
          </p:cNvPr>
          <p:cNvSpPr>
            <a:spLocks noGrp="1"/>
          </p:cNvSpPr>
          <p:nvPr>
            <p:ph idx="1"/>
          </p:nvPr>
        </p:nvSpPr>
        <p:spPr/>
        <p:txBody>
          <a:bodyPr/>
          <a:lstStyle/>
          <a:p>
            <a:r>
              <a:rPr lang="en-US" altLang="zh-CN" sz="1050" dirty="0">
                <a:solidFill>
                  <a:srgbClr val="FFFFFF"/>
                </a:solidFill>
                <a:latin typeface="Arial"/>
                <a:cs typeface="Arial"/>
              </a:rPr>
              <a:t>We’re still (too) obsessed with English!</a:t>
            </a:r>
            <a:endParaRPr lang="en-US" altLang="zh-CN" sz="1050"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B166E703-E592-4E97-849F-D8F27CC7A71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57</a:t>
            </a:fld>
            <a:r>
              <a:rPr lang="zh-CN" altLang="en-US" spc="-65"/>
              <a:t> </a:t>
            </a:r>
            <a:endParaRPr lang="en-US" altLang="zh-CN" spc="-20" dirty="0"/>
          </a:p>
        </p:txBody>
      </p:sp>
      <p:sp>
        <p:nvSpPr>
          <p:cNvPr id="9" name="object 9"/>
          <p:cNvSpPr/>
          <p:nvPr/>
        </p:nvSpPr>
        <p:spPr>
          <a:xfrm>
            <a:off x="91743" y="1023697"/>
            <a:ext cx="4492957" cy="184967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Bootstrapping DST for Resource-Poor Languages</a:t>
            </a:r>
          </a:p>
        </p:txBody>
      </p:sp>
      <p:sp>
        <p:nvSpPr>
          <p:cNvPr id="3" name="内容占位符 2">
            <a:extLst>
              <a:ext uri="{FF2B5EF4-FFF2-40B4-BE49-F238E27FC236}">
                <a16:creationId xmlns:a16="http://schemas.microsoft.com/office/drawing/2014/main" id="{9823D41C-D6F2-4D6F-8AEF-48C3CCA19C8E}"/>
              </a:ext>
            </a:extLst>
          </p:cNvPr>
          <p:cNvSpPr>
            <a:spLocks noGrp="1"/>
          </p:cNvSpPr>
          <p:nvPr>
            <p:ph idx="1"/>
          </p:nvPr>
        </p:nvSpPr>
        <p:spPr/>
        <p:txBody>
          <a:bodyPr>
            <a:normAutofit/>
          </a:bodyPr>
          <a:lstStyle/>
          <a:p>
            <a:pPr marL="12700">
              <a:lnSpc>
                <a:spcPct val="100000"/>
              </a:lnSpc>
            </a:pPr>
            <a:r>
              <a:rPr lang="en-US" altLang="zh-CN" sz="1050" dirty="0">
                <a:solidFill>
                  <a:srgbClr val="FFFFFF"/>
                </a:solidFill>
                <a:latin typeface="Arial"/>
                <a:cs typeface="Arial"/>
              </a:rPr>
              <a:t>Ontology Grounding:  </a:t>
            </a:r>
            <a:r>
              <a:rPr lang="en-US" altLang="zh-CN" sz="1050" dirty="0">
                <a:solidFill>
                  <a:srgbClr val="FFFF00"/>
                </a:solidFill>
                <a:latin typeface="Arial"/>
                <a:cs typeface="Arial"/>
              </a:rPr>
              <a:t>Multilingual DST Models</a:t>
            </a:r>
            <a:endParaRPr lang="en-US" altLang="zh-CN" sz="1050" dirty="0">
              <a:latin typeface="Arial"/>
              <a:cs typeface="Arial"/>
            </a:endParaRPr>
          </a:p>
          <a:p>
            <a:pPr marL="243220" marR="5080" lvl="1">
              <a:lnSpc>
                <a:spcPct val="125499"/>
              </a:lnSpc>
            </a:pPr>
            <a:r>
              <a:rPr lang="en-US" altLang="zh-CN" sz="900" dirty="0">
                <a:solidFill>
                  <a:srgbClr val="FFFFFF"/>
                </a:solidFill>
                <a:latin typeface="Arial"/>
                <a:cs typeface="Arial"/>
              </a:rPr>
              <a:t>The concepts expressed in the dialogue domain ontology are language-agnostic: ‘labels’ persist across languages.  Given training data for two (or more) languages, and a cross-lingual vector space of high quality, we can train a multilingual DST model.  </a:t>
            </a:r>
            <a:r>
              <a:rPr lang="en-US" altLang="zh-CN" sz="900" dirty="0">
                <a:solidFill>
                  <a:srgbClr val="52BCEB"/>
                </a:solidFill>
                <a:latin typeface="Arial"/>
                <a:cs typeface="Arial"/>
              </a:rPr>
              <a:t>[</a:t>
            </a:r>
            <a:r>
              <a:rPr lang="en-US" altLang="zh-CN" sz="900" dirty="0" err="1">
                <a:solidFill>
                  <a:srgbClr val="52BCEB"/>
                </a:solidFill>
                <a:latin typeface="Arial"/>
                <a:cs typeface="Arial"/>
              </a:rPr>
              <a:t>Mrk</a:t>
            </a:r>
            <a:r>
              <a:rPr lang="en-US" altLang="zh-CN" sz="900" dirty="0" err="1">
                <a:solidFill>
                  <a:srgbClr val="52BCEB"/>
                </a:solidFill>
                <a:latin typeface="Arial Narrow"/>
                <a:cs typeface="Arial Narrow"/>
              </a:rPr>
              <a:t>ö</a:t>
            </a:r>
            <a:r>
              <a:rPr lang="en-US" altLang="zh-CN" sz="900" dirty="0" err="1">
                <a:solidFill>
                  <a:srgbClr val="52BCEB"/>
                </a:solidFill>
                <a:latin typeface="Arial"/>
                <a:cs typeface="Arial"/>
              </a:rPr>
              <a:t>i</a:t>
            </a:r>
            <a:r>
              <a:rPr lang="en-US" altLang="zh-CN" sz="900" dirty="0" err="1">
                <a:solidFill>
                  <a:srgbClr val="52BCEB"/>
                </a:solidFill>
                <a:latin typeface="Arial Narrow"/>
                <a:cs typeface="Arial Narrow"/>
              </a:rPr>
              <a:t>Ê</a:t>
            </a:r>
            <a:r>
              <a:rPr lang="en-US" altLang="zh-CN" sz="900" dirty="0">
                <a:solidFill>
                  <a:srgbClr val="52BCEB"/>
                </a:solidFill>
                <a:latin typeface="Arial"/>
                <a:cs typeface="Arial"/>
              </a:rPr>
              <a:t>, </a:t>
            </a:r>
            <a:r>
              <a:rPr lang="en-US" altLang="zh-CN" sz="900" dirty="0" err="1">
                <a:solidFill>
                  <a:srgbClr val="52BCEB"/>
                </a:solidFill>
                <a:latin typeface="Arial"/>
                <a:cs typeface="Arial"/>
              </a:rPr>
              <a:t>Vuli</a:t>
            </a:r>
            <a:r>
              <a:rPr lang="en-US" altLang="zh-CN" sz="900" dirty="0" err="1">
                <a:solidFill>
                  <a:srgbClr val="52BCEB"/>
                </a:solidFill>
                <a:latin typeface="Arial Narrow"/>
                <a:cs typeface="Arial Narrow"/>
              </a:rPr>
              <a:t>Ê</a:t>
            </a:r>
            <a:r>
              <a:rPr lang="en-US" altLang="zh-CN" sz="900" dirty="0">
                <a:solidFill>
                  <a:srgbClr val="52BCEB"/>
                </a:solidFill>
                <a:latin typeface="Arial Narrow"/>
                <a:cs typeface="Arial Narrow"/>
              </a:rPr>
              <a:t> </a:t>
            </a:r>
            <a:r>
              <a:rPr lang="en-US" altLang="zh-CN" sz="900" dirty="0">
                <a:solidFill>
                  <a:srgbClr val="52BCEB"/>
                </a:solidFill>
                <a:latin typeface="Arial"/>
                <a:cs typeface="Arial"/>
              </a:rPr>
              <a:t>et al., 2017]</a:t>
            </a:r>
            <a:endParaRPr lang="en-US" altLang="zh-CN" sz="900" dirty="0">
              <a:latin typeface="Arial"/>
              <a:cs typeface="Arial"/>
            </a:endParaRPr>
          </a:p>
          <a:p>
            <a:endParaRPr lang="zh-CN" altLang="en-US" sz="1050" dirty="0"/>
          </a:p>
        </p:txBody>
      </p:sp>
      <p:sp>
        <p:nvSpPr>
          <p:cNvPr id="2" name="灯片编号占位符 1">
            <a:extLst>
              <a:ext uri="{FF2B5EF4-FFF2-40B4-BE49-F238E27FC236}">
                <a16:creationId xmlns:a16="http://schemas.microsoft.com/office/drawing/2014/main" id="{A97B5967-1DEE-4BA1-B98E-4773BA5E992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58</a:t>
            </a:fld>
            <a:r>
              <a:rPr lang="zh-CN" altLang="en-US" spc="-65"/>
              <a:t> </a:t>
            </a:r>
            <a:endParaRPr lang="en-US" altLang="zh-CN" spc="-20" dirty="0"/>
          </a:p>
        </p:txBody>
      </p:sp>
      <p:sp>
        <p:nvSpPr>
          <p:cNvPr id="9" name="object 9"/>
          <p:cNvSpPr/>
          <p:nvPr/>
        </p:nvSpPr>
        <p:spPr>
          <a:xfrm>
            <a:off x="651586" y="1774110"/>
            <a:ext cx="3304862" cy="151799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Bootstrapping DST for Resource-Poor Languages</a:t>
            </a:r>
          </a:p>
        </p:txBody>
      </p:sp>
      <p:sp>
        <p:nvSpPr>
          <p:cNvPr id="3" name="内容占位符 2">
            <a:extLst>
              <a:ext uri="{FF2B5EF4-FFF2-40B4-BE49-F238E27FC236}">
                <a16:creationId xmlns:a16="http://schemas.microsoft.com/office/drawing/2014/main" id="{1FCD9BFF-64ED-4888-A43D-C20C1DA839D8}"/>
              </a:ext>
            </a:extLst>
          </p:cNvPr>
          <p:cNvSpPr>
            <a:spLocks noGrp="1"/>
          </p:cNvSpPr>
          <p:nvPr>
            <p:ph idx="1"/>
          </p:nvPr>
        </p:nvSpPr>
        <p:spPr/>
        <p:txBody>
          <a:bodyPr/>
          <a:lstStyle/>
          <a:p>
            <a:r>
              <a:rPr lang="en-US" altLang="zh-CN" sz="1050" spc="50" dirty="0">
                <a:solidFill>
                  <a:srgbClr val="FFFFFF"/>
                </a:solidFill>
                <a:latin typeface="Arial"/>
                <a:cs typeface="Arial"/>
              </a:rPr>
              <a:t>M</a:t>
            </a:r>
            <a:r>
              <a:rPr lang="en-US" altLang="zh-CN" sz="1050" spc="-30" dirty="0">
                <a:solidFill>
                  <a:srgbClr val="FFFFFF"/>
                </a:solidFill>
                <a:latin typeface="Arial"/>
                <a:cs typeface="Arial"/>
              </a:rPr>
              <a:t>u</a:t>
            </a:r>
            <a:r>
              <a:rPr lang="en-US" altLang="zh-CN" sz="1050" spc="15" dirty="0">
                <a:solidFill>
                  <a:srgbClr val="FFFFFF"/>
                </a:solidFill>
                <a:latin typeface="Arial"/>
                <a:cs typeface="Arial"/>
              </a:rPr>
              <a:t>l</a:t>
            </a:r>
            <a:r>
              <a:rPr lang="en-US" altLang="zh-CN" sz="1050" spc="80" dirty="0">
                <a:solidFill>
                  <a:srgbClr val="FFFFFF"/>
                </a:solidFill>
                <a:latin typeface="Arial"/>
                <a:cs typeface="Arial"/>
              </a:rPr>
              <a:t>t</a:t>
            </a:r>
            <a:r>
              <a:rPr lang="en-US" altLang="zh-CN" sz="1050" spc="15" dirty="0">
                <a:solidFill>
                  <a:srgbClr val="FFFFFF"/>
                </a:solidFill>
                <a:latin typeface="Arial"/>
                <a:cs typeface="Arial"/>
              </a:rPr>
              <a:t>i</a:t>
            </a:r>
            <a:r>
              <a:rPr lang="en-US" altLang="zh-CN" sz="1050" spc="-45" dirty="0">
                <a:solidFill>
                  <a:srgbClr val="FFFFFF"/>
                </a:solidFill>
                <a:latin typeface="Arial"/>
                <a:cs typeface="Arial"/>
              </a:rPr>
              <a:t>c</a:t>
            </a:r>
            <a:r>
              <a:rPr lang="en-US" altLang="zh-CN" sz="1050" spc="-30" dirty="0">
                <a:solidFill>
                  <a:srgbClr val="FFFFFF"/>
                </a:solidFill>
                <a:latin typeface="Arial"/>
                <a:cs typeface="Arial"/>
              </a:rPr>
              <a:t>h</a:t>
            </a:r>
            <a:r>
              <a:rPr lang="en-US" altLang="zh-CN" sz="1050" spc="-60" dirty="0">
                <a:solidFill>
                  <a:srgbClr val="FFFFFF"/>
                </a:solidFill>
                <a:latin typeface="Arial"/>
                <a:cs typeface="Arial"/>
              </a:rPr>
              <a:t>a</a:t>
            </a:r>
            <a:r>
              <a:rPr lang="en-US" altLang="zh-CN" sz="1050" spc="-30" dirty="0">
                <a:solidFill>
                  <a:srgbClr val="FFFFFF"/>
                </a:solidFill>
                <a:latin typeface="Arial"/>
                <a:cs typeface="Arial"/>
              </a:rPr>
              <a:t>nn</a:t>
            </a:r>
            <a:r>
              <a:rPr lang="en-US" altLang="zh-CN" sz="1050" spc="-95" dirty="0">
                <a:solidFill>
                  <a:srgbClr val="FFFFFF"/>
                </a:solidFill>
                <a:latin typeface="Arial"/>
                <a:cs typeface="Arial"/>
              </a:rPr>
              <a:t>e</a:t>
            </a:r>
            <a:r>
              <a:rPr lang="en-US" altLang="zh-CN" sz="1050" spc="15" dirty="0">
                <a:solidFill>
                  <a:srgbClr val="FFFFFF"/>
                </a:solidFill>
                <a:latin typeface="Arial"/>
                <a:cs typeface="Arial"/>
              </a:rPr>
              <a:t>l</a:t>
            </a:r>
            <a:r>
              <a:rPr lang="en-US" altLang="zh-CN" sz="1050" spc="55" dirty="0">
                <a:solidFill>
                  <a:srgbClr val="FFFFFF"/>
                </a:solidFill>
                <a:latin typeface="Arial"/>
                <a:cs typeface="Arial"/>
              </a:rPr>
              <a:t> </a:t>
            </a:r>
            <a:r>
              <a:rPr lang="en-US" altLang="zh-CN" sz="1050" spc="10" dirty="0">
                <a:solidFill>
                  <a:srgbClr val="FFFFFF"/>
                </a:solidFill>
                <a:latin typeface="Arial"/>
                <a:cs typeface="Arial"/>
              </a:rPr>
              <a:t>D</a:t>
            </a:r>
            <a:r>
              <a:rPr lang="en-US" altLang="zh-CN" sz="1050" spc="-10" dirty="0">
                <a:solidFill>
                  <a:srgbClr val="FFFFFF"/>
                </a:solidFill>
                <a:latin typeface="Arial"/>
                <a:cs typeface="Arial"/>
              </a:rPr>
              <a:t>ST</a:t>
            </a:r>
            <a:r>
              <a:rPr lang="en-US" altLang="zh-CN" sz="1050" spc="55" dirty="0">
                <a:solidFill>
                  <a:srgbClr val="FFFFFF"/>
                </a:solidFill>
                <a:latin typeface="Arial"/>
                <a:cs typeface="Arial"/>
              </a:rPr>
              <a:t> </a:t>
            </a:r>
            <a:r>
              <a:rPr lang="en-US" altLang="zh-CN" sz="1050" spc="15" dirty="0">
                <a:solidFill>
                  <a:srgbClr val="52BCEB"/>
                </a:solidFill>
                <a:latin typeface="Arial"/>
                <a:cs typeface="Arial"/>
              </a:rPr>
              <a:t>[</a:t>
            </a:r>
            <a:r>
              <a:rPr lang="en-US" altLang="zh-CN" sz="1050" spc="-65" dirty="0">
                <a:solidFill>
                  <a:srgbClr val="52BCEB"/>
                </a:solidFill>
                <a:latin typeface="Arial"/>
                <a:cs typeface="Arial"/>
              </a:rPr>
              <a:t>Sh</a:t>
            </a:r>
            <a:r>
              <a:rPr lang="en-US" altLang="zh-CN" sz="1050" spc="15" dirty="0">
                <a:solidFill>
                  <a:srgbClr val="52BCEB"/>
                </a:solidFill>
                <a:latin typeface="Arial"/>
                <a:cs typeface="Arial"/>
              </a:rPr>
              <a:t>i</a:t>
            </a:r>
            <a:r>
              <a:rPr lang="en-US" altLang="zh-CN" sz="1050" spc="55" dirty="0">
                <a:solidFill>
                  <a:srgbClr val="52BCEB"/>
                </a:solidFill>
                <a:latin typeface="Arial"/>
                <a:cs typeface="Arial"/>
              </a:rPr>
              <a:t> </a:t>
            </a:r>
            <a:r>
              <a:rPr lang="en-US" altLang="zh-CN" sz="1050" spc="-95" dirty="0">
                <a:solidFill>
                  <a:srgbClr val="52BCEB"/>
                </a:solidFill>
                <a:latin typeface="Arial"/>
                <a:cs typeface="Arial"/>
              </a:rPr>
              <a:t>e</a:t>
            </a:r>
            <a:r>
              <a:rPr lang="en-US" altLang="zh-CN" sz="1050" spc="80" dirty="0">
                <a:solidFill>
                  <a:srgbClr val="52BCEB"/>
                </a:solidFill>
                <a:latin typeface="Arial"/>
                <a:cs typeface="Arial"/>
              </a:rPr>
              <a:t>t</a:t>
            </a:r>
            <a:r>
              <a:rPr lang="en-US" altLang="zh-CN" sz="1050" spc="55" dirty="0">
                <a:solidFill>
                  <a:srgbClr val="52BCEB"/>
                </a:solidFill>
                <a:latin typeface="Arial"/>
                <a:cs typeface="Arial"/>
              </a:rPr>
              <a:t> </a:t>
            </a:r>
            <a:r>
              <a:rPr lang="en-US" altLang="zh-CN" sz="1050" spc="-60" dirty="0">
                <a:solidFill>
                  <a:srgbClr val="52BCEB"/>
                </a:solidFill>
                <a:latin typeface="Arial"/>
                <a:cs typeface="Arial"/>
              </a:rPr>
              <a:t>a</a:t>
            </a:r>
            <a:r>
              <a:rPr lang="en-US" altLang="zh-CN" sz="1050" spc="10" dirty="0">
                <a:solidFill>
                  <a:srgbClr val="52BCEB"/>
                </a:solidFill>
                <a:latin typeface="Arial"/>
                <a:cs typeface="Arial"/>
              </a:rPr>
              <a:t>l</a:t>
            </a:r>
            <a:r>
              <a:rPr lang="en-US" altLang="zh-CN" sz="1050" spc="5" dirty="0">
                <a:solidFill>
                  <a:srgbClr val="52BCEB"/>
                </a:solidFill>
                <a:latin typeface="Arial"/>
                <a:cs typeface="Arial"/>
              </a:rPr>
              <a:t>.,</a:t>
            </a:r>
            <a:r>
              <a:rPr lang="en-US" altLang="zh-CN" sz="1050" spc="55" dirty="0">
                <a:solidFill>
                  <a:srgbClr val="52BCEB"/>
                </a:solidFill>
                <a:latin typeface="Arial"/>
                <a:cs typeface="Arial"/>
              </a:rPr>
              <a:t> </a:t>
            </a:r>
            <a:r>
              <a:rPr lang="en-US" altLang="zh-CN" sz="1050" spc="-45" dirty="0">
                <a:solidFill>
                  <a:srgbClr val="52BCEB"/>
                </a:solidFill>
                <a:latin typeface="Arial"/>
                <a:cs typeface="Arial"/>
              </a:rPr>
              <a:t>2017</a:t>
            </a:r>
            <a:r>
              <a:rPr lang="en-US" altLang="zh-CN" sz="1050" spc="15" dirty="0">
                <a:solidFill>
                  <a:srgbClr val="52BCEB"/>
                </a:solidFill>
                <a:latin typeface="Arial"/>
                <a:cs typeface="Arial"/>
              </a:rPr>
              <a:t>]</a:t>
            </a:r>
            <a:endParaRPr lang="en-US" altLang="zh-CN" sz="1050"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C8481DB2-EFAC-4030-ABF3-1D66A973EDDD}"/>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59</a:t>
            </a:fld>
            <a:r>
              <a:rPr lang="zh-CN" altLang="en-US" spc="-65"/>
              <a:t> </a:t>
            </a:r>
            <a:endParaRPr lang="en-US" altLang="zh-CN" spc="-20" dirty="0"/>
          </a:p>
        </p:txBody>
      </p:sp>
      <p:sp>
        <p:nvSpPr>
          <p:cNvPr id="9" name="object 9"/>
          <p:cNvSpPr/>
          <p:nvPr/>
        </p:nvSpPr>
        <p:spPr>
          <a:xfrm>
            <a:off x="341615" y="924483"/>
            <a:ext cx="3926870" cy="226840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Virtual Assistants are the Next Platform</a:t>
            </a:r>
          </a:p>
        </p:txBody>
      </p:sp>
      <p:sp>
        <p:nvSpPr>
          <p:cNvPr id="3" name="内容占位符 2"/>
          <p:cNvSpPr>
            <a:spLocks noGrp="1"/>
          </p:cNvSpPr>
          <p:nvPr>
            <p:ph idx="1"/>
          </p:nvPr>
        </p:nvSpPr>
        <p:spPr/>
        <p:txBody>
          <a:bodyPr>
            <a:normAutofit/>
          </a:bodyPr>
          <a:lstStyle/>
          <a:p>
            <a:pPr marL="12700">
              <a:lnSpc>
                <a:spcPct val="100000"/>
              </a:lnSpc>
            </a:pPr>
            <a:r>
              <a:rPr lang="en-US" altLang="zh-CN" dirty="0">
                <a:solidFill>
                  <a:srgbClr val="FFFFFF"/>
                </a:solidFill>
                <a:latin typeface="Arial"/>
                <a:cs typeface="Arial"/>
              </a:rPr>
              <a:t>The Amazon Echo is the top selling item on Amazon</a:t>
            </a:r>
            <a:endParaRPr lang="en-US" altLang="zh-CN" dirty="0">
              <a:latin typeface="Arial"/>
              <a:cs typeface="Arial"/>
            </a:endParaRPr>
          </a:p>
          <a:p>
            <a:pPr>
              <a:lnSpc>
                <a:spcPct val="100000"/>
              </a:lnSpc>
              <a:spcBef>
                <a:spcPts val="47"/>
              </a:spcBef>
            </a:pPr>
            <a:endParaRPr lang="en-US" altLang="zh-CN" sz="900" dirty="0">
              <a:latin typeface="Times New Roman"/>
              <a:cs typeface="Times New Roman"/>
            </a:endParaRPr>
          </a:p>
          <a:p>
            <a:pPr marL="12700">
              <a:lnSpc>
                <a:spcPct val="100000"/>
              </a:lnSpc>
            </a:pPr>
            <a:r>
              <a:rPr lang="en-US" altLang="zh-CN" dirty="0">
                <a:solidFill>
                  <a:srgbClr val="FFFFFF"/>
                </a:solidFill>
                <a:latin typeface="Arial"/>
                <a:cs typeface="Arial"/>
              </a:rPr>
              <a:t>20% of US homes </a:t>
            </a:r>
            <a:r>
              <a:rPr lang="en-US" altLang="zh-CN" i="1" dirty="0">
                <a:solidFill>
                  <a:srgbClr val="FFFFFF"/>
                </a:solidFill>
                <a:latin typeface="Trebuchet MS"/>
                <a:cs typeface="Trebuchet MS"/>
              </a:rPr>
              <a:t>already own a smart speaker</a:t>
            </a:r>
            <a:endParaRPr lang="en-US" altLang="zh-CN" dirty="0">
              <a:latin typeface="Trebuchet MS"/>
              <a:cs typeface="Trebuchet MS"/>
            </a:endParaRPr>
          </a:p>
          <a:p>
            <a:pPr marL="289560" indent="-167640">
              <a:lnSpc>
                <a:spcPct val="100000"/>
              </a:lnSpc>
              <a:buClr>
                <a:srgbClr val="FFFFFF"/>
              </a:buClr>
              <a:buFont typeface="Arial Unicode MS"/>
              <a:buChar char="□"/>
              <a:tabLst>
                <a:tab pos="290195" algn="l"/>
              </a:tabLst>
            </a:pPr>
            <a:r>
              <a:rPr lang="en-US" altLang="zh-CN" sz="1000" dirty="0">
                <a:solidFill>
                  <a:srgbClr val="FFFFFF"/>
                </a:solidFill>
                <a:latin typeface="Arial"/>
                <a:cs typeface="Arial"/>
              </a:rPr>
              <a:t>...and this number will quadruple in the next two years</a:t>
            </a:r>
            <a:endParaRPr lang="en-US" altLang="zh-CN" sz="1000" dirty="0">
              <a:latin typeface="Arial"/>
              <a:cs typeface="Arial"/>
            </a:endParaRPr>
          </a:p>
          <a:p>
            <a:pPr marL="289560" indent="-167640">
              <a:lnSpc>
                <a:spcPct val="100000"/>
              </a:lnSpc>
              <a:spcBef>
                <a:spcPts val="590"/>
              </a:spcBef>
              <a:buClr>
                <a:srgbClr val="FFFFFF"/>
              </a:buClr>
              <a:buFont typeface="Arial Unicode MS"/>
              <a:buChar char="□"/>
              <a:tabLst>
                <a:tab pos="290195" algn="l"/>
              </a:tabLst>
            </a:pPr>
            <a:r>
              <a:rPr lang="en-US" altLang="zh-CN" sz="1000" dirty="0">
                <a:solidFill>
                  <a:srgbClr val="FFFFFF"/>
                </a:solidFill>
                <a:latin typeface="Arial"/>
                <a:cs typeface="Arial"/>
              </a:rPr>
              <a:t>53% of smart speaker owners bought their device </a:t>
            </a:r>
            <a:r>
              <a:rPr lang="en-US" altLang="zh-CN" sz="1000" u="sng" dirty="0">
                <a:solidFill>
                  <a:srgbClr val="FFFFFF"/>
                </a:solidFill>
                <a:latin typeface="Arial"/>
                <a:cs typeface="Arial"/>
              </a:rPr>
              <a:t>last</a:t>
            </a:r>
            <a:r>
              <a:rPr lang="en-US" altLang="zh-CN" sz="1000" u="sng" dirty="0">
                <a:solidFill>
                  <a:srgbClr val="FFFFFF"/>
                </a:solidFill>
                <a:latin typeface="Times New Roman"/>
                <a:cs typeface="Times New Roman"/>
              </a:rPr>
              <a:t> </a:t>
            </a:r>
            <a:r>
              <a:rPr lang="en-US" altLang="zh-CN" sz="1000" u="sng" dirty="0">
                <a:solidFill>
                  <a:srgbClr val="FFFFFF"/>
                </a:solidFill>
                <a:latin typeface="Arial"/>
                <a:cs typeface="Arial"/>
              </a:rPr>
              <a:t>Christmas</a:t>
            </a:r>
            <a:endParaRPr lang="en-US" altLang="zh-CN" sz="1000" dirty="0">
              <a:latin typeface="Arial"/>
              <a:cs typeface="Arial"/>
            </a:endParaRPr>
          </a:p>
          <a:p>
            <a:pPr>
              <a:lnSpc>
                <a:spcPct val="100000"/>
              </a:lnSpc>
              <a:spcBef>
                <a:spcPts val="44"/>
              </a:spcBef>
              <a:buClr>
                <a:srgbClr val="FFFFFF"/>
              </a:buClr>
              <a:buFont typeface="Arial Unicode MS"/>
              <a:buChar char="□"/>
            </a:pPr>
            <a:endParaRPr lang="en-US" altLang="zh-CN" sz="1000" dirty="0">
              <a:latin typeface="Times New Roman"/>
              <a:cs typeface="Times New Roman"/>
            </a:endParaRPr>
          </a:p>
          <a:p>
            <a:pPr marL="12700" marR="5080">
              <a:lnSpc>
                <a:spcPts val="1200"/>
              </a:lnSpc>
            </a:pPr>
            <a:r>
              <a:rPr lang="en-US" altLang="zh-CN" dirty="0">
                <a:solidFill>
                  <a:srgbClr val="FFFFFF"/>
                </a:solidFill>
                <a:latin typeface="Arial"/>
                <a:cs typeface="Arial"/>
              </a:rPr>
              <a:t>Virtual assistants are becoming the main entry point for all actions and services available across all smart devices</a:t>
            </a:r>
            <a:endParaRPr lang="en-US" altLang="zh-CN" dirty="0">
              <a:latin typeface="Arial"/>
              <a:cs typeface="Arial"/>
            </a:endParaRPr>
          </a:p>
          <a:p>
            <a:pPr marL="289560" marR="42545" indent="-167640">
              <a:lnSpc>
                <a:spcPct val="100000"/>
              </a:lnSpc>
              <a:buClr>
                <a:srgbClr val="FFFFFF"/>
              </a:buClr>
              <a:buFont typeface="Arial Unicode MS"/>
              <a:buChar char="□"/>
              <a:tabLst>
                <a:tab pos="290195" algn="l"/>
              </a:tabLst>
            </a:pPr>
            <a:r>
              <a:rPr lang="en-US" altLang="zh-CN" sz="1000" dirty="0">
                <a:solidFill>
                  <a:srgbClr val="FFFFFF"/>
                </a:solidFill>
                <a:latin typeface="Arial"/>
                <a:cs typeface="Arial"/>
              </a:rPr>
              <a:t>Instead of di</a:t>
            </a:r>
            <a:r>
              <a:rPr lang="en-US" altLang="zh-CN" sz="1000" dirty="0">
                <a:solidFill>
                  <a:srgbClr val="FFFFFF"/>
                </a:solidFill>
                <a:latin typeface="Arial Narrow"/>
                <a:cs typeface="Arial Narrow"/>
              </a:rPr>
              <a:t>ff</a:t>
            </a:r>
            <a:r>
              <a:rPr lang="en-US" altLang="zh-CN" sz="1000" dirty="0">
                <a:solidFill>
                  <a:srgbClr val="FFFFFF"/>
                </a:solidFill>
                <a:latin typeface="Arial"/>
                <a:cs typeface="Arial"/>
              </a:rPr>
              <a:t>erent interfaces for smartphones, watches and homes, virtual assistants allow users to access them in the same way – using their voice</a:t>
            </a:r>
            <a:endParaRPr lang="zh-CN" altLang="en-US" sz="1000" dirty="0"/>
          </a:p>
        </p:txBody>
      </p:sp>
      <p:sp>
        <p:nvSpPr>
          <p:cNvPr id="2" name="灯片编号占位符 1">
            <a:extLst>
              <a:ext uri="{FF2B5EF4-FFF2-40B4-BE49-F238E27FC236}">
                <a16:creationId xmlns:a16="http://schemas.microsoft.com/office/drawing/2014/main" id="{4F5EB5D9-E1EF-4353-8DC0-9E8347AB3F96}"/>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6</a:t>
            </a:fld>
            <a:r>
              <a:rPr lang="zh-CN" altLang="en-US" spc="-65"/>
              <a:t> </a:t>
            </a:r>
            <a:endParaRPr lang="en-US" altLang="zh-CN" spc="-2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DST Beyond English:</a:t>
            </a:r>
          </a:p>
          <a:p>
            <a:pPr marL="0" algn="ctr">
              <a:lnSpc>
                <a:spcPct val="100000"/>
              </a:lnSpc>
              <a:spcBef>
                <a:spcPts val="310"/>
              </a:spcBef>
            </a:pPr>
            <a:r>
              <a:rPr sz="1200" spc="0" dirty="0"/>
              <a:t>Additional Challenges</a:t>
            </a:r>
          </a:p>
        </p:txBody>
      </p:sp>
      <p:sp>
        <p:nvSpPr>
          <p:cNvPr id="3" name="内容占位符 2">
            <a:extLst>
              <a:ext uri="{FF2B5EF4-FFF2-40B4-BE49-F238E27FC236}">
                <a16:creationId xmlns:a16="http://schemas.microsoft.com/office/drawing/2014/main" id="{C37AF432-C62E-4C2B-B1EF-A558256E94F2}"/>
              </a:ext>
            </a:extLst>
          </p:cNvPr>
          <p:cNvSpPr>
            <a:spLocks noGrp="1"/>
          </p:cNvSpPr>
          <p:nvPr>
            <p:ph idx="1"/>
          </p:nvPr>
        </p:nvSpPr>
        <p:spPr/>
        <p:txBody>
          <a:bodyPr/>
          <a:lstStyle/>
          <a:p>
            <a:pPr marL="12700">
              <a:lnSpc>
                <a:spcPct val="100000"/>
              </a:lnSpc>
            </a:pPr>
            <a:r>
              <a:rPr lang="en-US" altLang="zh-CN" b="1" dirty="0">
                <a:solidFill>
                  <a:srgbClr val="FFFFFF"/>
                </a:solidFill>
                <a:latin typeface="Arial" panose="020B0604020202020204" pitchFamily="34" charset="0"/>
                <a:cs typeface="Arial" panose="020B0604020202020204" pitchFamily="34" charset="0"/>
              </a:rPr>
              <a:t>Using Different Sources of Supervision</a:t>
            </a:r>
            <a:endParaRPr lang="en-US" altLang="zh-CN" dirty="0">
              <a:latin typeface="Arial" panose="020B0604020202020204" pitchFamily="34" charset="0"/>
              <a:cs typeface="Arial" panose="020B0604020202020204" pitchFamily="34" charset="0"/>
            </a:endParaRPr>
          </a:p>
          <a:p>
            <a:pPr marL="243220" marR="5080" lvl="1">
              <a:lnSpc>
                <a:spcPct val="102600"/>
              </a:lnSpc>
              <a:spcBef>
                <a:spcPts val="260"/>
              </a:spcBef>
            </a:pPr>
            <a:r>
              <a:rPr lang="en-US" altLang="zh-CN" sz="1000" dirty="0">
                <a:solidFill>
                  <a:srgbClr val="FFFFFF"/>
                </a:solidFill>
                <a:latin typeface="Arial"/>
                <a:cs typeface="Arial"/>
              </a:rPr>
              <a:t>Morphological phenomena provide an inexpensive source of supervision.  Consider both </a:t>
            </a:r>
            <a:r>
              <a:rPr lang="en-US" altLang="zh-CN" sz="1000" i="1" dirty="0">
                <a:solidFill>
                  <a:srgbClr val="FFFFFF"/>
                </a:solidFill>
                <a:latin typeface="Trebuchet MS"/>
                <a:cs typeface="Trebuchet MS"/>
              </a:rPr>
              <a:t>inflectional </a:t>
            </a:r>
            <a:r>
              <a:rPr lang="en-US" altLang="zh-CN" sz="1000" dirty="0">
                <a:solidFill>
                  <a:srgbClr val="FFFFFF"/>
                </a:solidFill>
                <a:latin typeface="Arial"/>
                <a:cs typeface="Arial"/>
              </a:rPr>
              <a:t>and </a:t>
            </a:r>
            <a:r>
              <a:rPr lang="en-US" altLang="zh-CN" sz="1000" i="1" dirty="0">
                <a:solidFill>
                  <a:srgbClr val="FFFFFF"/>
                </a:solidFill>
                <a:latin typeface="Trebuchet MS"/>
                <a:cs typeface="Trebuchet MS"/>
              </a:rPr>
              <a:t>derivational </a:t>
            </a:r>
            <a:r>
              <a:rPr lang="en-US" altLang="zh-CN" sz="1000" dirty="0">
                <a:solidFill>
                  <a:srgbClr val="FFFFFF"/>
                </a:solidFill>
                <a:latin typeface="Arial"/>
                <a:cs typeface="Arial"/>
              </a:rPr>
              <a:t>forms.</a:t>
            </a:r>
            <a:endParaRPr lang="en-US" altLang="zh-CN" sz="1000"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74F642F3-90A0-4AF5-A86D-165329D0C6DE}"/>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60</a:t>
            </a:fld>
            <a:r>
              <a:rPr lang="zh-CN" altLang="en-US" spc="-65"/>
              <a:t> </a:t>
            </a:r>
            <a:endParaRPr lang="en-US" altLang="zh-CN" spc="-20" dirty="0"/>
          </a:p>
        </p:txBody>
      </p:sp>
      <p:sp>
        <p:nvSpPr>
          <p:cNvPr id="9" name="object 9"/>
          <p:cNvSpPr/>
          <p:nvPr/>
        </p:nvSpPr>
        <p:spPr>
          <a:xfrm>
            <a:off x="359994" y="1888563"/>
            <a:ext cx="3926892" cy="1120993"/>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347294" y="3241682"/>
            <a:ext cx="1276985" cy="152400"/>
          </a:xfrm>
          <a:prstGeom prst="rect">
            <a:avLst/>
          </a:prstGeom>
        </p:spPr>
        <p:txBody>
          <a:bodyPr vert="horz" wrap="square" lIns="0" tIns="0" rIns="0" bIns="0" rtlCol="0">
            <a:spAutoFit/>
          </a:bodyPr>
          <a:lstStyle/>
          <a:p>
            <a:pPr marL="12700">
              <a:lnSpc>
                <a:spcPct val="100000"/>
              </a:lnSpc>
            </a:pPr>
            <a:r>
              <a:rPr sz="1000" dirty="0">
                <a:solidFill>
                  <a:srgbClr val="52BCEB"/>
                </a:solidFill>
                <a:latin typeface="Arial"/>
                <a:cs typeface="Arial"/>
              </a:rPr>
              <a:t>[</a:t>
            </a:r>
            <a:r>
              <a:rPr sz="1000" spc="-30" dirty="0">
                <a:solidFill>
                  <a:srgbClr val="52BCEB"/>
                </a:solidFill>
                <a:latin typeface="Arial"/>
                <a:cs typeface="Arial"/>
              </a:rPr>
              <a:t>V</a:t>
            </a:r>
            <a:r>
              <a:rPr sz="1000" spc="-10" dirty="0">
                <a:solidFill>
                  <a:srgbClr val="52BCEB"/>
                </a:solidFill>
                <a:latin typeface="Arial"/>
                <a:cs typeface="Arial"/>
              </a:rPr>
              <a:t>uli</a:t>
            </a:r>
            <a:r>
              <a:rPr sz="1000" spc="-110" dirty="0">
                <a:solidFill>
                  <a:srgbClr val="52BCEB"/>
                </a:solidFill>
                <a:latin typeface="Arial Narrow"/>
                <a:cs typeface="Arial Narrow"/>
              </a:rPr>
              <a:t>Ê</a:t>
            </a:r>
            <a:r>
              <a:rPr sz="1000" spc="105" dirty="0">
                <a:solidFill>
                  <a:srgbClr val="52BCEB"/>
                </a:solidFill>
                <a:latin typeface="Arial Narrow"/>
                <a:cs typeface="Arial Narrow"/>
              </a:rPr>
              <a:t> </a:t>
            </a:r>
            <a:r>
              <a:rPr sz="1000" spc="-125" dirty="0">
                <a:solidFill>
                  <a:srgbClr val="52BCEB"/>
                </a:solidFill>
                <a:latin typeface="Arial"/>
                <a:cs typeface="Arial"/>
              </a:rPr>
              <a:t>e</a:t>
            </a:r>
            <a:r>
              <a:rPr sz="1000" spc="80" dirty="0">
                <a:solidFill>
                  <a:srgbClr val="52BCEB"/>
                </a:solidFill>
                <a:latin typeface="Arial"/>
                <a:cs typeface="Arial"/>
              </a:rPr>
              <a:t>t</a:t>
            </a:r>
            <a:r>
              <a:rPr sz="1000" spc="50" dirty="0">
                <a:solidFill>
                  <a:srgbClr val="52BCEB"/>
                </a:solidFill>
                <a:latin typeface="Arial"/>
                <a:cs typeface="Arial"/>
              </a:rPr>
              <a:t> </a:t>
            </a:r>
            <a:r>
              <a:rPr sz="1000" spc="-80" dirty="0">
                <a:solidFill>
                  <a:srgbClr val="52BCEB"/>
                </a:solidFill>
                <a:latin typeface="Arial"/>
                <a:cs typeface="Arial"/>
              </a:rPr>
              <a:t>a</a:t>
            </a:r>
            <a:r>
              <a:rPr sz="1000" spc="10" dirty="0">
                <a:solidFill>
                  <a:srgbClr val="52BCEB"/>
                </a:solidFill>
                <a:latin typeface="Arial"/>
                <a:cs typeface="Arial"/>
              </a:rPr>
              <a:t>l</a:t>
            </a:r>
            <a:r>
              <a:rPr sz="1000" spc="-5" dirty="0">
                <a:solidFill>
                  <a:srgbClr val="52BCEB"/>
                </a:solidFill>
                <a:latin typeface="Arial"/>
                <a:cs typeface="Arial"/>
              </a:rPr>
              <a:t>.,</a:t>
            </a:r>
            <a:r>
              <a:rPr sz="1000" spc="50" dirty="0">
                <a:solidFill>
                  <a:srgbClr val="52BCEB"/>
                </a:solidFill>
                <a:latin typeface="Arial"/>
                <a:cs typeface="Arial"/>
              </a:rPr>
              <a:t> </a:t>
            </a:r>
            <a:r>
              <a:rPr sz="1000" spc="-40" dirty="0">
                <a:solidFill>
                  <a:srgbClr val="52BCEB"/>
                </a:solidFill>
                <a:latin typeface="Arial"/>
                <a:cs typeface="Arial"/>
              </a:rPr>
              <a:t>A</a:t>
            </a:r>
            <a:r>
              <a:rPr sz="1000" spc="-90" dirty="0">
                <a:solidFill>
                  <a:srgbClr val="52BCEB"/>
                </a:solidFill>
                <a:latin typeface="Arial"/>
                <a:cs typeface="Arial"/>
              </a:rPr>
              <a:t>C</a:t>
            </a:r>
            <a:r>
              <a:rPr sz="1000" spc="-25" dirty="0">
                <a:solidFill>
                  <a:srgbClr val="52BCEB"/>
                </a:solidFill>
                <a:latin typeface="Arial"/>
                <a:cs typeface="Arial"/>
              </a:rPr>
              <a:t>L</a:t>
            </a:r>
            <a:r>
              <a:rPr sz="1000" spc="55" dirty="0">
                <a:solidFill>
                  <a:srgbClr val="52BCEB"/>
                </a:solidFill>
                <a:latin typeface="Arial"/>
                <a:cs typeface="Arial"/>
              </a:rPr>
              <a:t> </a:t>
            </a:r>
            <a:r>
              <a:rPr sz="1000" spc="-45" dirty="0">
                <a:solidFill>
                  <a:srgbClr val="52BCEB"/>
                </a:solidFill>
                <a:latin typeface="Arial"/>
                <a:cs typeface="Arial"/>
              </a:rPr>
              <a:t>2017]</a:t>
            </a:r>
            <a:endParaRPr sz="1000">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113035"/>
            <a:ext cx="3976211" cy="469359"/>
          </a:xfrm>
          <a:prstGeom prst="rect">
            <a:avLst/>
          </a:prstGeom>
        </p:spPr>
        <p:txBody>
          <a:bodyPr vert="horz" wrap="square" lIns="0" tIns="0" rIns="0" bIns="0" rtlCol="0">
            <a:spAutoFit/>
          </a:bodyPr>
          <a:lstStyle/>
          <a:p>
            <a:pPr marL="0" algn="ctr">
              <a:lnSpc>
                <a:spcPct val="100000"/>
              </a:lnSpc>
            </a:pPr>
            <a:r>
              <a:rPr dirty="0"/>
              <a:t>DST Beyond English</a:t>
            </a:r>
          </a:p>
          <a:p>
            <a:pPr marL="0" algn="ctr">
              <a:lnSpc>
                <a:spcPct val="100000"/>
              </a:lnSpc>
              <a:spcBef>
                <a:spcPts val="310"/>
              </a:spcBef>
            </a:pPr>
            <a:r>
              <a:rPr sz="1200" dirty="0"/>
              <a:t>with Morph-fitting</a:t>
            </a:r>
          </a:p>
        </p:txBody>
      </p:sp>
      <p:sp>
        <p:nvSpPr>
          <p:cNvPr id="5" name="object 5"/>
          <p:cNvSpPr/>
          <p:nvPr/>
        </p:nvSpPr>
        <p:spPr>
          <a:xfrm>
            <a:off x="575068" y="737907"/>
            <a:ext cx="1662132" cy="1108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087323" y="1915224"/>
            <a:ext cx="912927" cy="153888"/>
          </a:xfrm>
          <a:prstGeom prst="rect">
            <a:avLst/>
          </a:prstGeom>
        </p:spPr>
        <p:txBody>
          <a:bodyPr vert="horz" wrap="square" lIns="0" tIns="0" rIns="0" bIns="0" rtlCol="0">
            <a:spAutoFit/>
          </a:bodyPr>
          <a:lstStyle/>
          <a:p>
            <a:pPr marL="12700">
              <a:lnSpc>
                <a:spcPct val="100000"/>
              </a:lnSpc>
            </a:pPr>
            <a:r>
              <a:rPr sz="1000" dirty="0">
                <a:solidFill>
                  <a:srgbClr val="FFFFFF"/>
                </a:solidFill>
                <a:latin typeface="Arial"/>
                <a:cs typeface="Arial"/>
              </a:rPr>
              <a:t>(a) </a:t>
            </a:r>
            <a:r>
              <a:rPr sz="1000" b="1" dirty="0">
                <a:solidFill>
                  <a:srgbClr val="FFFFFF"/>
                </a:solidFill>
                <a:latin typeface="Arial" panose="020B0604020202020204" pitchFamily="34" charset="0"/>
                <a:cs typeface="Arial" panose="020B0604020202020204" pitchFamily="34" charset="0"/>
              </a:rPr>
              <a:t>English</a:t>
            </a:r>
            <a:endParaRPr sz="1000" dirty="0">
              <a:latin typeface="Arial" panose="020B0604020202020204" pitchFamily="34" charset="0"/>
              <a:cs typeface="Arial" panose="020B0604020202020204" pitchFamily="34" charset="0"/>
            </a:endParaRPr>
          </a:p>
        </p:txBody>
      </p:sp>
      <p:sp>
        <p:nvSpPr>
          <p:cNvPr id="7" name="object 7"/>
          <p:cNvSpPr/>
          <p:nvPr/>
        </p:nvSpPr>
        <p:spPr>
          <a:xfrm>
            <a:off x="2370835" y="737907"/>
            <a:ext cx="1662132" cy="1108088"/>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860395" y="1915224"/>
            <a:ext cx="683260" cy="152400"/>
          </a:xfrm>
          <a:prstGeom prst="rect">
            <a:avLst/>
          </a:prstGeom>
        </p:spPr>
        <p:txBody>
          <a:bodyPr vert="horz" wrap="square" lIns="0" tIns="0" rIns="0" bIns="0" rtlCol="0">
            <a:spAutoFit/>
          </a:bodyPr>
          <a:lstStyle/>
          <a:p>
            <a:pPr marL="12700">
              <a:lnSpc>
                <a:spcPct val="100000"/>
              </a:lnSpc>
            </a:pPr>
            <a:r>
              <a:rPr sz="1000" dirty="0">
                <a:solidFill>
                  <a:srgbClr val="FFFFFF"/>
                </a:solidFill>
                <a:latin typeface="Arial"/>
                <a:cs typeface="Arial"/>
              </a:rPr>
              <a:t>(b) </a:t>
            </a:r>
            <a:r>
              <a:rPr sz="1000" b="1" dirty="0">
                <a:solidFill>
                  <a:srgbClr val="FFFFFF"/>
                </a:solidFill>
                <a:latin typeface="Arial" panose="020B0604020202020204" pitchFamily="34" charset="0"/>
                <a:cs typeface="Arial" panose="020B0604020202020204" pitchFamily="34" charset="0"/>
              </a:rPr>
              <a:t>German</a:t>
            </a:r>
            <a:endParaRPr sz="1000" dirty="0">
              <a:latin typeface="Arial" panose="020B0604020202020204" pitchFamily="34" charset="0"/>
              <a:cs typeface="Arial" panose="020B0604020202020204" pitchFamily="34" charset="0"/>
            </a:endParaRPr>
          </a:p>
        </p:txBody>
      </p:sp>
      <p:sp>
        <p:nvSpPr>
          <p:cNvPr id="9" name="object 9"/>
          <p:cNvSpPr/>
          <p:nvPr/>
        </p:nvSpPr>
        <p:spPr>
          <a:xfrm>
            <a:off x="590854" y="2086355"/>
            <a:ext cx="1662132" cy="1108088"/>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130071" y="3263685"/>
            <a:ext cx="584200" cy="152400"/>
          </a:xfrm>
          <a:prstGeom prst="rect">
            <a:avLst/>
          </a:prstGeom>
        </p:spPr>
        <p:txBody>
          <a:bodyPr vert="horz" wrap="square" lIns="0" tIns="0" rIns="0" bIns="0" rtlCol="0">
            <a:spAutoFit/>
          </a:bodyPr>
          <a:lstStyle/>
          <a:p>
            <a:pPr marL="12700">
              <a:lnSpc>
                <a:spcPct val="100000"/>
              </a:lnSpc>
            </a:pPr>
            <a:r>
              <a:rPr sz="1000" dirty="0">
                <a:solidFill>
                  <a:srgbClr val="FFFFFF"/>
                </a:solidFill>
                <a:latin typeface="Arial"/>
                <a:cs typeface="Arial"/>
              </a:rPr>
              <a:t>(c) </a:t>
            </a:r>
            <a:r>
              <a:rPr sz="1000" b="1" dirty="0">
                <a:solidFill>
                  <a:srgbClr val="FFFFFF"/>
                </a:solidFill>
                <a:latin typeface="Arial" panose="020B0604020202020204" pitchFamily="34" charset="0"/>
                <a:cs typeface="Arial" panose="020B0604020202020204" pitchFamily="34" charset="0"/>
              </a:rPr>
              <a:t>Italian</a:t>
            </a:r>
            <a:endParaRPr sz="1000" dirty="0">
              <a:latin typeface="Arial" panose="020B0604020202020204" pitchFamily="34" charset="0"/>
              <a:cs typeface="Arial" panose="020B0604020202020204" pitchFamily="34" charset="0"/>
            </a:endParaRPr>
          </a:p>
        </p:txBody>
      </p:sp>
      <p:sp>
        <p:nvSpPr>
          <p:cNvPr id="11" name="object 11"/>
          <p:cNvSpPr/>
          <p:nvPr/>
        </p:nvSpPr>
        <p:spPr>
          <a:xfrm>
            <a:off x="2401404" y="2157953"/>
            <a:ext cx="1554736" cy="103649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2846856" y="3263685"/>
            <a:ext cx="753593" cy="153888"/>
          </a:xfrm>
          <a:prstGeom prst="rect">
            <a:avLst/>
          </a:prstGeom>
        </p:spPr>
        <p:txBody>
          <a:bodyPr vert="horz" wrap="square" lIns="0" tIns="0" rIns="0" bIns="0" rtlCol="0">
            <a:spAutoFit/>
          </a:bodyPr>
          <a:lstStyle/>
          <a:p>
            <a:pPr marL="12700">
              <a:lnSpc>
                <a:spcPct val="100000"/>
              </a:lnSpc>
            </a:pPr>
            <a:r>
              <a:rPr sz="1000" dirty="0">
                <a:solidFill>
                  <a:srgbClr val="FFFFFF"/>
                </a:solidFill>
                <a:latin typeface="Arial"/>
                <a:cs typeface="Arial"/>
              </a:rPr>
              <a:t>(d) </a:t>
            </a:r>
            <a:r>
              <a:rPr sz="1000" b="1" dirty="0">
                <a:solidFill>
                  <a:srgbClr val="FFFFFF"/>
                </a:solidFill>
                <a:latin typeface="Arial" panose="020B0604020202020204" pitchFamily="34" charset="0"/>
                <a:cs typeface="Arial" panose="020B0604020202020204" pitchFamily="34" charset="0"/>
              </a:rPr>
              <a:t>Russian</a:t>
            </a:r>
            <a:endParaRPr sz="1000"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473A27A3-7DB0-46C6-8377-5C9B98FDAF6F}"/>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61</a:t>
            </a:fld>
            <a:r>
              <a:rPr lang="zh-CN" altLang="en-US" spc="-65"/>
              <a:t> </a:t>
            </a:r>
            <a:endParaRPr lang="en-US" altLang="zh-CN" spc="-2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Dialogue Management</a:t>
            </a:r>
            <a:endParaRPr lang="zh-CN" altLang="en-US" dirty="0"/>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2"/>
          </p:nvPr>
        </p:nvSpPr>
        <p:spPr/>
        <p:txBody>
          <a:bodyPr/>
          <a:lstStyle/>
          <a:p>
            <a:pPr marL="106045">
              <a:lnSpc>
                <a:spcPct val="100000"/>
              </a:lnSpc>
            </a:pPr>
            <a:fld id="{81D60167-4931-47E6-BA6A-407CBD079E47}" type="slidenum">
              <a:rPr lang="en-US" altLang="zh-CN" spc="-20" smtClean="0"/>
              <a:t>62</a:t>
            </a:fld>
            <a:r>
              <a:rPr lang="zh-CN" altLang="en-US" spc="-65"/>
              <a:t> </a:t>
            </a:r>
            <a:endParaRPr lang="en-US" altLang="zh-CN" spc="-20" dirty="0"/>
          </a:p>
        </p:txBody>
      </p:sp>
    </p:spTree>
    <p:extLst>
      <p:ext uri="{BB962C8B-B14F-4D97-AF65-F5344CB8AC3E}">
        <p14:creationId xmlns:p14="http://schemas.microsoft.com/office/powerpoint/2010/main" val="36862554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Dialogue Management</a:t>
            </a:r>
          </a:p>
        </p:txBody>
      </p:sp>
      <p:sp>
        <p:nvSpPr>
          <p:cNvPr id="6" name="object 6"/>
          <p:cNvSpPr/>
          <p:nvPr/>
        </p:nvSpPr>
        <p:spPr>
          <a:xfrm>
            <a:off x="359994" y="1096618"/>
            <a:ext cx="4004717" cy="1958303"/>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A8301C65-95C5-4B99-A2C0-92A41FCC195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63</a:t>
            </a:fld>
            <a:r>
              <a:rPr lang="zh-CN" altLang="en-US" spc="-65"/>
              <a:t> </a:t>
            </a:r>
            <a:endParaRPr lang="en-US" altLang="zh-CN" spc="-2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113035"/>
            <a:ext cx="3976211" cy="469359"/>
          </a:xfrm>
          <a:prstGeom prst="rect">
            <a:avLst/>
          </a:prstGeom>
        </p:spPr>
        <p:txBody>
          <a:bodyPr vert="horz" wrap="square" lIns="0" tIns="0" rIns="0" bIns="0" rtlCol="0">
            <a:spAutoFit/>
          </a:bodyPr>
          <a:lstStyle/>
          <a:p>
            <a:pPr marL="0" algn="ctr">
              <a:lnSpc>
                <a:spcPct val="100000"/>
              </a:lnSpc>
            </a:pPr>
            <a:r>
              <a:rPr spc="0" dirty="0"/>
              <a:t>Dialogue Management</a:t>
            </a:r>
          </a:p>
          <a:p>
            <a:pPr marL="0" algn="ctr">
              <a:lnSpc>
                <a:spcPct val="100000"/>
              </a:lnSpc>
              <a:spcBef>
                <a:spcPts val="310"/>
              </a:spcBef>
            </a:pPr>
            <a:r>
              <a:rPr sz="1200" spc="0" dirty="0"/>
              <a:t>Approaches</a:t>
            </a:r>
          </a:p>
        </p:txBody>
      </p:sp>
      <p:sp>
        <p:nvSpPr>
          <p:cNvPr id="12" name="内容占位符 11">
            <a:extLst>
              <a:ext uri="{FF2B5EF4-FFF2-40B4-BE49-F238E27FC236}">
                <a16:creationId xmlns:a16="http://schemas.microsoft.com/office/drawing/2014/main" id="{D943840A-E84E-4A87-B24E-CAF05830130B}"/>
              </a:ext>
            </a:extLst>
          </p:cNvPr>
          <p:cNvSpPr>
            <a:spLocks noGrp="1"/>
          </p:cNvSpPr>
          <p:nvPr>
            <p:ph idx="1"/>
          </p:nvPr>
        </p:nvSpPr>
        <p:spPr/>
        <p:txBody>
          <a:bodyPr>
            <a:normAutofit/>
          </a:bodyPr>
          <a:lstStyle/>
          <a:p>
            <a:pPr marL="12700">
              <a:lnSpc>
                <a:spcPct val="100000"/>
              </a:lnSpc>
            </a:pPr>
            <a:r>
              <a:rPr lang="en-US" altLang="zh-CN" sz="1100" b="1" dirty="0">
                <a:solidFill>
                  <a:srgbClr val="FFFFFF"/>
                </a:solidFill>
                <a:latin typeface="Arial" panose="020B0604020202020204" pitchFamily="34" charset="0"/>
                <a:cs typeface="Arial" panose="020B0604020202020204" pitchFamily="34" charset="0"/>
              </a:rPr>
              <a:t>Rule-Based:</a:t>
            </a:r>
            <a:endParaRPr lang="en-US" altLang="zh-CN" sz="1100" dirty="0">
              <a:latin typeface="Arial" panose="020B0604020202020204" pitchFamily="34" charset="0"/>
              <a:cs typeface="Arial" panose="020B0604020202020204" pitchFamily="34" charset="0"/>
            </a:endParaRPr>
          </a:p>
          <a:p>
            <a:pPr marL="289560" indent="-177165">
              <a:lnSpc>
                <a:spcPct val="100000"/>
              </a:lnSpc>
              <a:buClr>
                <a:srgbClr val="FFFFFF"/>
              </a:buClr>
              <a:buFont typeface="Arial Unicode MS"/>
              <a:buChar char="□"/>
              <a:tabLst>
                <a:tab pos="290195" algn="l"/>
              </a:tabLst>
            </a:pPr>
            <a:r>
              <a:rPr lang="en-US" altLang="zh-CN" sz="1100" dirty="0">
                <a:solidFill>
                  <a:srgbClr val="FFC000"/>
                </a:solidFill>
                <a:latin typeface="Arial"/>
                <a:cs typeface="Arial"/>
              </a:rPr>
              <a:t>Huge hand-crafting e</a:t>
            </a:r>
            <a:r>
              <a:rPr lang="en-US" altLang="zh-CN" sz="1100" dirty="0">
                <a:solidFill>
                  <a:srgbClr val="FFC000"/>
                </a:solidFill>
                <a:latin typeface="Arial Narrow"/>
                <a:cs typeface="Arial Narrow"/>
              </a:rPr>
              <a:t>ff</a:t>
            </a:r>
            <a:r>
              <a:rPr lang="en-US" altLang="zh-CN" sz="1100" dirty="0">
                <a:solidFill>
                  <a:srgbClr val="FFC000"/>
                </a:solidFill>
                <a:latin typeface="Arial"/>
                <a:cs typeface="Arial"/>
              </a:rPr>
              <a:t>ort</a:t>
            </a:r>
          </a:p>
          <a:p>
            <a:pPr marL="289560" indent="-177165">
              <a:lnSpc>
                <a:spcPct val="100000"/>
              </a:lnSpc>
              <a:spcBef>
                <a:spcPts val="330"/>
              </a:spcBef>
              <a:buClr>
                <a:srgbClr val="FFFFFF"/>
              </a:buClr>
              <a:buFont typeface="Arial Unicode MS"/>
              <a:buChar char="□"/>
              <a:tabLst>
                <a:tab pos="290195" algn="l"/>
              </a:tabLst>
            </a:pPr>
            <a:r>
              <a:rPr lang="en-US" altLang="zh-CN" sz="1100" dirty="0">
                <a:solidFill>
                  <a:srgbClr val="FFC000"/>
                </a:solidFill>
                <a:latin typeface="Arial"/>
                <a:cs typeface="Arial"/>
              </a:rPr>
              <a:t>Non-adaptable and non-scalable</a:t>
            </a:r>
          </a:p>
          <a:p>
            <a:pPr marL="289560" indent="-177165">
              <a:lnSpc>
                <a:spcPct val="100000"/>
              </a:lnSpc>
              <a:spcBef>
                <a:spcPts val="330"/>
              </a:spcBef>
              <a:buClr>
                <a:srgbClr val="FFFFFF"/>
              </a:buClr>
              <a:buFont typeface="Arial Unicode MS"/>
              <a:buChar char="□"/>
              <a:tabLst>
                <a:tab pos="290195" algn="l"/>
              </a:tabLst>
            </a:pPr>
            <a:r>
              <a:rPr lang="en-US" altLang="zh-CN" sz="1100" dirty="0">
                <a:solidFill>
                  <a:srgbClr val="FFFFFF"/>
                </a:solidFill>
                <a:latin typeface="Arial"/>
                <a:cs typeface="Arial"/>
              </a:rPr>
              <a:t>But this is what works right now</a:t>
            </a:r>
            <a:endParaRPr lang="en-US" altLang="zh-CN" sz="1100" dirty="0">
              <a:latin typeface="Arial"/>
              <a:cs typeface="Arial"/>
            </a:endParaRPr>
          </a:p>
          <a:p>
            <a:pPr>
              <a:lnSpc>
                <a:spcPct val="100000"/>
              </a:lnSpc>
              <a:spcBef>
                <a:spcPts val="17"/>
              </a:spcBef>
              <a:buClr>
                <a:srgbClr val="FFFFFF"/>
              </a:buClr>
              <a:buFont typeface="Arial Unicode MS"/>
              <a:buChar char="□"/>
            </a:pPr>
            <a:endParaRPr lang="en-US" altLang="zh-CN" sz="1600" dirty="0">
              <a:latin typeface="Times New Roman"/>
              <a:cs typeface="Times New Roman"/>
            </a:endParaRPr>
          </a:p>
          <a:p>
            <a:pPr marL="12700">
              <a:lnSpc>
                <a:spcPct val="100000"/>
              </a:lnSpc>
            </a:pPr>
            <a:r>
              <a:rPr lang="en-US" altLang="zh-CN" sz="1100" b="1" dirty="0">
                <a:solidFill>
                  <a:srgbClr val="FFFFFF"/>
                </a:solidFill>
                <a:latin typeface="Arial" panose="020B0604020202020204" pitchFamily="34" charset="0"/>
                <a:cs typeface="Arial" panose="020B0604020202020204" pitchFamily="34" charset="0"/>
              </a:rPr>
              <a:t>Supervised:</a:t>
            </a:r>
            <a:endParaRPr lang="en-US" altLang="zh-CN" sz="1100" dirty="0">
              <a:latin typeface="Arial" panose="020B0604020202020204" pitchFamily="34" charset="0"/>
              <a:cs typeface="Arial" panose="020B0604020202020204" pitchFamily="34" charset="0"/>
            </a:endParaRPr>
          </a:p>
          <a:p>
            <a:pPr marL="289560" indent="-177165">
              <a:lnSpc>
                <a:spcPct val="100000"/>
              </a:lnSpc>
              <a:spcBef>
                <a:spcPts val="835"/>
              </a:spcBef>
              <a:buClr>
                <a:srgbClr val="FFFFFF"/>
              </a:buClr>
              <a:buFont typeface="Arial Unicode MS"/>
              <a:buChar char="□"/>
              <a:tabLst>
                <a:tab pos="290195" algn="l"/>
              </a:tabLst>
            </a:pPr>
            <a:r>
              <a:rPr lang="en-US" altLang="zh-CN" sz="1100" dirty="0">
                <a:solidFill>
                  <a:srgbClr val="FFFFFF"/>
                </a:solidFill>
                <a:latin typeface="Arial"/>
                <a:cs typeface="Arial"/>
              </a:rPr>
              <a:t>Learn to “mimic” the answers of a corpus</a:t>
            </a:r>
            <a:endParaRPr lang="en-US" altLang="zh-CN"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sz="1100" dirty="0">
                <a:solidFill>
                  <a:srgbClr val="FFC000"/>
                </a:solidFill>
                <a:latin typeface="Arial"/>
                <a:cs typeface="Arial"/>
              </a:rPr>
              <a:t>Assumes optimal human behavior</a:t>
            </a:r>
          </a:p>
          <a:p>
            <a:pPr marL="289560" indent="-177165">
              <a:lnSpc>
                <a:spcPct val="100000"/>
              </a:lnSpc>
              <a:spcBef>
                <a:spcPts val="330"/>
              </a:spcBef>
              <a:buClr>
                <a:srgbClr val="FFFFFF"/>
              </a:buClr>
              <a:buFont typeface="Arial Unicode MS"/>
              <a:buChar char="□"/>
              <a:tabLst>
                <a:tab pos="290195" algn="l"/>
              </a:tabLst>
            </a:pPr>
            <a:r>
              <a:rPr lang="en-US" altLang="zh-CN" sz="1100" dirty="0">
                <a:solidFill>
                  <a:srgbClr val="FFC000"/>
                </a:solidFill>
                <a:latin typeface="Arial"/>
                <a:cs typeface="Arial"/>
              </a:rPr>
              <a:t>Does not do long-term planning</a:t>
            </a:r>
          </a:p>
          <a:p>
            <a:pPr>
              <a:lnSpc>
                <a:spcPct val="100000"/>
              </a:lnSpc>
              <a:spcBef>
                <a:spcPts val="29"/>
              </a:spcBef>
            </a:pPr>
            <a:endParaRPr lang="en-US" altLang="zh-CN" sz="1400" dirty="0">
              <a:latin typeface="Times New Roman"/>
              <a:cs typeface="Times New Roman"/>
            </a:endParaRPr>
          </a:p>
          <a:p>
            <a:pPr marL="12700">
              <a:lnSpc>
                <a:spcPct val="100000"/>
              </a:lnSpc>
            </a:pPr>
            <a:r>
              <a:rPr lang="en-US" altLang="zh-CN" sz="1100" b="1" dirty="0">
                <a:solidFill>
                  <a:srgbClr val="FFFF00"/>
                </a:solidFill>
                <a:latin typeface="Arial" panose="020B0604020202020204" pitchFamily="34" charset="0"/>
                <a:cs typeface="Arial" panose="020B0604020202020204" pitchFamily="34" charset="0"/>
              </a:rPr>
              <a:t>Reinforcement Learning (RL)</a:t>
            </a:r>
            <a:endParaRPr lang="zh-CN" altLang="en-US" sz="11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Dialogue Management</a:t>
            </a:r>
            <a:endParaRPr lang="zh-CN" altLang="en-US" dirty="0"/>
          </a:p>
        </p:txBody>
      </p:sp>
      <p:sp>
        <p:nvSpPr>
          <p:cNvPr id="3" name="内容占位符 2"/>
          <p:cNvSpPr>
            <a:spLocks noGrp="1"/>
          </p:cNvSpPr>
          <p:nvPr>
            <p:ph idx="1"/>
          </p:nvPr>
        </p:nvSpPr>
        <p:spPr/>
        <p:txBody>
          <a:bodyPr/>
          <a:lstStyle/>
          <a:p>
            <a:r>
              <a:rPr lang="en-US" altLang="zh-CN" b="1" dirty="0"/>
              <a:t>Structure-based Approaches</a:t>
            </a:r>
            <a:endParaRPr lang="en-US" altLang="zh-CN" dirty="0"/>
          </a:p>
          <a:p>
            <a:pPr lvl="1"/>
            <a:r>
              <a:rPr lang="en-US" altLang="zh-CN" dirty="0"/>
              <a:t>Key phrase reactive</a:t>
            </a:r>
          </a:p>
          <a:p>
            <a:pPr lvl="1"/>
            <a:r>
              <a:rPr lang="en-US" altLang="zh-CN" dirty="0"/>
              <a:t>Tree and FSM</a:t>
            </a:r>
          </a:p>
          <a:p>
            <a:pPr lvl="1"/>
            <a:r>
              <a:rPr lang="en-US" altLang="zh-CN" dirty="0"/>
              <a:t>…</a:t>
            </a:r>
          </a:p>
          <a:p>
            <a:r>
              <a:rPr lang="en-US" altLang="zh-CN" b="1" dirty="0"/>
              <a:t>Principle-based Approaches</a:t>
            </a:r>
            <a:endParaRPr lang="en-US" altLang="zh-CN" dirty="0"/>
          </a:p>
          <a:p>
            <a:pPr lvl="1"/>
            <a:r>
              <a:rPr lang="en-US" altLang="zh-CN" dirty="0"/>
              <a:t>Frame</a:t>
            </a:r>
          </a:p>
          <a:p>
            <a:pPr lvl="1"/>
            <a:r>
              <a:rPr lang="en-US" altLang="zh-CN" dirty="0"/>
              <a:t>Information-State</a:t>
            </a:r>
          </a:p>
          <a:p>
            <a:pPr lvl="1"/>
            <a:r>
              <a:rPr lang="en-US" altLang="zh-CN" dirty="0"/>
              <a:t>Plan</a:t>
            </a:r>
          </a:p>
          <a:p>
            <a:pPr lvl="1"/>
            <a:r>
              <a:rPr lang="en-US" altLang="zh-CN" dirty="0"/>
              <a:t>…</a:t>
            </a:r>
          </a:p>
          <a:p>
            <a:r>
              <a:rPr lang="en-US" altLang="zh-CN" b="1" dirty="0"/>
              <a:t>Statistical Approaches</a:t>
            </a:r>
            <a:endParaRPr lang="en-US" altLang="zh-CN" dirty="0"/>
          </a:p>
          <a:p>
            <a:pPr lvl="1"/>
            <a:r>
              <a:rPr lang="en-US" altLang="zh-CN" dirty="0"/>
              <a:t>Reinforcement Learning</a:t>
            </a:r>
          </a:p>
          <a:p>
            <a:endParaRPr lang="zh-CN" altLang="en-US" dirty="0"/>
          </a:p>
        </p:txBody>
      </p:sp>
      <p:sp>
        <p:nvSpPr>
          <p:cNvPr id="4" name="灯片编号占位符 3"/>
          <p:cNvSpPr>
            <a:spLocks noGrp="1"/>
          </p:cNvSpPr>
          <p:nvPr>
            <p:ph type="sldNum" sz="quarter" idx="12"/>
          </p:nvPr>
        </p:nvSpPr>
        <p:spPr/>
        <p:txBody>
          <a:bodyPr/>
          <a:lstStyle/>
          <a:p>
            <a:pPr marL="106045">
              <a:lnSpc>
                <a:spcPct val="100000"/>
              </a:lnSpc>
            </a:pPr>
            <a:fld id="{81D60167-4931-47E6-BA6A-407CBD079E47}" type="slidenum">
              <a:rPr lang="en-US" altLang="zh-CN" spc="-20" smtClean="0"/>
              <a:t>65</a:t>
            </a:fld>
            <a:r>
              <a:rPr lang="zh-CN" altLang="en-US" spc="-65"/>
              <a:t> </a:t>
            </a:r>
            <a:endParaRPr lang="en-US" altLang="zh-CN" spc="-20" dirty="0"/>
          </a:p>
        </p:txBody>
      </p:sp>
    </p:spTree>
    <p:extLst>
      <p:ext uri="{BB962C8B-B14F-4D97-AF65-F5344CB8AC3E}">
        <p14:creationId xmlns:p14="http://schemas.microsoft.com/office/powerpoint/2010/main" val="3629564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Dialogue Management</a:t>
            </a:r>
            <a:endParaRPr lang="zh-CN" altLang="en-US" dirty="0"/>
          </a:p>
        </p:txBody>
      </p:sp>
      <p:sp>
        <p:nvSpPr>
          <p:cNvPr id="4" name="灯片编号占位符 3"/>
          <p:cNvSpPr>
            <a:spLocks noGrp="1"/>
          </p:cNvSpPr>
          <p:nvPr>
            <p:ph type="sldNum" sz="quarter" idx="12"/>
          </p:nvPr>
        </p:nvSpPr>
        <p:spPr/>
        <p:txBody>
          <a:bodyPr/>
          <a:lstStyle/>
          <a:p>
            <a:pPr marL="106045">
              <a:lnSpc>
                <a:spcPct val="100000"/>
              </a:lnSpc>
            </a:pPr>
            <a:fld id="{81D60167-4931-47E6-BA6A-407CBD079E47}" type="slidenum">
              <a:rPr lang="en-US" altLang="zh-CN" spc="-20" smtClean="0"/>
              <a:t>66</a:t>
            </a:fld>
            <a:r>
              <a:rPr lang="zh-CN" altLang="en-US" spc="-65"/>
              <a:t> </a:t>
            </a:r>
            <a:endParaRPr lang="en-US" altLang="zh-CN" spc="-20" dirty="0"/>
          </a:p>
        </p:txBody>
      </p:sp>
      <p:pic>
        <p:nvPicPr>
          <p:cNvPr id="3080" name="Picture 8" descr="DingTalk2017070511480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500" y="933967"/>
            <a:ext cx="3975100" cy="189761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23849" y="663575"/>
            <a:ext cx="1939955" cy="246221"/>
          </a:xfrm>
          <a:prstGeom prst="rect">
            <a:avLst/>
          </a:prstGeom>
        </p:spPr>
        <p:txBody>
          <a:bodyPr wrap="none">
            <a:spAutoFit/>
          </a:bodyPr>
          <a:lstStyle/>
          <a:p>
            <a:r>
              <a:rPr lang="en-US" altLang="zh-CN" sz="1000" b="1" dirty="0">
                <a:solidFill>
                  <a:srgbClr val="FFFFFF"/>
                </a:solidFill>
                <a:latin typeface="Arial" panose="020B0604020202020204" pitchFamily="34" charset="0"/>
                <a:cs typeface="Arial" panose="020B0604020202020204" pitchFamily="34" charset="0"/>
              </a:rPr>
              <a:t>Structure-based Approaches</a:t>
            </a:r>
          </a:p>
        </p:txBody>
      </p:sp>
    </p:spTree>
    <p:extLst>
      <p:ext uri="{BB962C8B-B14F-4D97-AF65-F5344CB8AC3E}">
        <p14:creationId xmlns:p14="http://schemas.microsoft.com/office/powerpoint/2010/main" val="21435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Reinforcement Learning</a:t>
            </a:r>
          </a:p>
        </p:txBody>
      </p:sp>
      <p:sp>
        <p:nvSpPr>
          <p:cNvPr id="3" name="内容占位符 2">
            <a:extLst>
              <a:ext uri="{FF2B5EF4-FFF2-40B4-BE49-F238E27FC236}">
                <a16:creationId xmlns:a16="http://schemas.microsoft.com/office/drawing/2014/main" id="{AC12FAB3-40A8-47D0-A625-ADBFF3EE993C}"/>
              </a:ext>
            </a:extLst>
          </p:cNvPr>
          <p:cNvSpPr>
            <a:spLocks noGrp="1"/>
          </p:cNvSpPr>
          <p:nvPr>
            <p:ph idx="1"/>
          </p:nvPr>
        </p:nvSpPr>
        <p:spPr/>
        <p:txBody>
          <a:bodyPr>
            <a:normAutofit/>
          </a:bodyPr>
          <a:lstStyle/>
          <a:p>
            <a:pPr marL="12700">
              <a:lnSpc>
                <a:spcPct val="100000"/>
              </a:lnSpc>
            </a:pPr>
            <a:r>
              <a:rPr lang="en-US" altLang="zh-CN" sz="1100" dirty="0">
                <a:solidFill>
                  <a:srgbClr val="FFFFFF"/>
                </a:solidFill>
                <a:latin typeface="Arial"/>
                <a:cs typeface="Arial"/>
              </a:rPr>
              <a:t>RL is a general-purpose framework for </a:t>
            </a:r>
            <a:r>
              <a:rPr lang="en-US" altLang="zh-CN" sz="1100" dirty="0">
                <a:solidFill>
                  <a:srgbClr val="FFFF00"/>
                </a:solidFill>
                <a:latin typeface="Arial"/>
                <a:cs typeface="Arial"/>
              </a:rPr>
              <a:t>decision making</a:t>
            </a:r>
            <a:endParaRPr lang="en-US" altLang="zh-CN" sz="1100" dirty="0">
              <a:latin typeface="Arial"/>
              <a:cs typeface="Arial"/>
            </a:endParaRPr>
          </a:p>
          <a:p>
            <a:pPr marL="289560" indent="-158115">
              <a:lnSpc>
                <a:spcPct val="100000"/>
              </a:lnSpc>
              <a:buClr>
                <a:srgbClr val="FFFFFF"/>
              </a:buClr>
              <a:buFont typeface="Arial Unicode MS"/>
              <a:buChar char="□"/>
              <a:tabLst>
                <a:tab pos="290195" algn="l"/>
              </a:tabLst>
            </a:pPr>
            <a:r>
              <a:rPr lang="en-US" altLang="zh-CN" sz="900" dirty="0">
                <a:solidFill>
                  <a:srgbClr val="FFFFFF"/>
                </a:solidFill>
                <a:latin typeface="Arial"/>
                <a:cs typeface="Arial"/>
              </a:rPr>
              <a:t>RL concerns an </a:t>
            </a:r>
            <a:r>
              <a:rPr lang="en-US" altLang="zh-CN" sz="900" dirty="0">
                <a:solidFill>
                  <a:srgbClr val="FFFF00"/>
                </a:solidFill>
                <a:latin typeface="Arial"/>
                <a:cs typeface="Arial"/>
              </a:rPr>
              <a:t>agent </a:t>
            </a:r>
            <a:r>
              <a:rPr lang="en-US" altLang="zh-CN" sz="900" dirty="0">
                <a:solidFill>
                  <a:srgbClr val="FFFFFF"/>
                </a:solidFill>
                <a:latin typeface="Arial"/>
                <a:cs typeface="Arial"/>
              </a:rPr>
              <a:t>with the capacity to </a:t>
            </a:r>
            <a:r>
              <a:rPr lang="en-US" altLang="zh-CN" sz="900" dirty="0">
                <a:solidFill>
                  <a:srgbClr val="FFFF00"/>
                </a:solidFill>
                <a:latin typeface="Arial"/>
                <a:cs typeface="Arial"/>
              </a:rPr>
              <a:t>act</a:t>
            </a:r>
            <a:endParaRPr lang="en-US" altLang="zh-CN" sz="900" dirty="0">
              <a:latin typeface="Arial"/>
              <a:cs typeface="Arial"/>
            </a:endParaRPr>
          </a:p>
          <a:p>
            <a:pPr marL="289560" indent="-158115">
              <a:lnSpc>
                <a:spcPct val="100000"/>
              </a:lnSpc>
              <a:spcBef>
                <a:spcPts val="385"/>
              </a:spcBef>
              <a:buClr>
                <a:srgbClr val="FFFFFF"/>
              </a:buClr>
              <a:buFont typeface="Arial Unicode MS"/>
              <a:buChar char="□"/>
              <a:tabLst>
                <a:tab pos="290195" algn="l"/>
              </a:tabLst>
            </a:pPr>
            <a:r>
              <a:rPr lang="en-US" altLang="zh-CN" sz="900" dirty="0">
                <a:solidFill>
                  <a:srgbClr val="FFFFFF"/>
                </a:solidFill>
                <a:latin typeface="Arial"/>
                <a:cs typeface="Arial"/>
              </a:rPr>
              <a:t>Each </a:t>
            </a:r>
            <a:r>
              <a:rPr lang="en-US" altLang="zh-CN" sz="900" dirty="0">
                <a:solidFill>
                  <a:srgbClr val="FFFF00"/>
                </a:solidFill>
                <a:latin typeface="Arial"/>
                <a:cs typeface="Arial"/>
              </a:rPr>
              <a:t>action </a:t>
            </a:r>
            <a:r>
              <a:rPr lang="en-US" altLang="zh-CN" sz="900" dirty="0">
                <a:solidFill>
                  <a:srgbClr val="FFFFFF"/>
                </a:solidFill>
                <a:latin typeface="Arial"/>
                <a:cs typeface="Arial"/>
              </a:rPr>
              <a:t>influences the observations obtained from the </a:t>
            </a:r>
            <a:r>
              <a:rPr lang="en-US" altLang="zh-CN" sz="900" dirty="0">
                <a:solidFill>
                  <a:srgbClr val="FFFF00"/>
                </a:solidFill>
                <a:latin typeface="Arial"/>
                <a:cs typeface="Arial"/>
              </a:rPr>
              <a:t>environment</a:t>
            </a:r>
            <a:endParaRPr lang="en-US" altLang="zh-CN" sz="900" dirty="0">
              <a:latin typeface="Arial"/>
              <a:cs typeface="Arial"/>
            </a:endParaRPr>
          </a:p>
          <a:p>
            <a:pPr marL="289560" indent="-158115">
              <a:lnSpc>
                <a:spcPct val="100000"/>
              </a:lnSpc>
              <a:spcBef>
                <a:spcPts val="385"/>
              </a:spcBef>
              <a:buClr>
                <a:srgbClr val="FFFFFF"/>
              </a:buClr>
              <a:buFont typeface="Arial Unicode MS"/>
              <a:buChar char="□"/>
              <a:tabLst>
                <a:tab pos="290195" algn="l"/>
              </a:tabLst>
            </a:pPr>
            <a:r>
              <a:rPr lang="en-US" altLang="zh-CN" sz="900" dirty="0">
                <a:solidFill>
                  <a:srgbClr val="FFFFFF"/>
                </a:solidFill>
                <a:latin typeface="Arial"/>
                <a:cs typeface="Arial"/>
              </a:rPr>
              <a:t>The agent updates it internal </a:t>
            </a:r>
            <a:r>
              <a:rPr lang="en-US" altLang="zh-CN" sz="900" dirty="0">
                <a:solidFill>
                  <a:srgbClr val="FFFF00"/>
                </a:solidFill>
                <a:latin typeface="Arial"/>
                <a:cs typeface="Arial"/>
              </a:rPr>
              <a:t>state </a:t>
            </a:r>
            <a:r>
              <a:rPr lang="en-US" altLang="zh-CN" sz="900" dirty="0">
                <a:solidFill>
                  <a:srgbClr val="FFFFFF"/>
                </a:solidFill>
                <a:latin typeface="Arial"/>
                <a:cs typeface="Arial"/>
              </a:rPr>
              <a:t>based on these </a:t>
            </a:r>
            <a:r>
              <a:rPr lang="en-US" altLang="zh-CN" sz="900" dirty="0">
                <a:solidFill>
                  <a:srgbClr val="FFFF00"/>
                </a:solidFill>
                <a:latin typeface="Arial"/>
                <a:cs typeface="Arial"/>
              </a:rPr>
              <a:t>observations</a:t>
            </a:r>
            <a:endParaRPr lang="en-US" altLang="zh-CN" sz="900" dirty="0">
              <a:latin typeface="Arial"/>
              <a:cs typeface="Arial"/>
            </a:endParaRPr>
          </a:p>
          <a:p>
            <a:pPr marL="289560" indent="-158115">
              <a:lnSpc>
                <a:spcPct val="100000"/>
              </a:lnSpc>
              <a:spcBef>
                <a:spcPts val="385"/>
              </a:spcBef>
              <a:buClr>
                <a:srgbClr val="FFFFFF"/>
              </a:buClr>
              <a:buFont typeface="Arial Unicode MS"/>
              <a:buChar char="□"/>
              <a:tabLst>
                <a:tab pos="290195" algn="l"/>
              </a:tabLst>
            </a:pPr>
            <a:r>
              <a:rPr lang="en-US" altLang="zh-CN" sz="900" dirty="0">
                <a:solidFill>
                  <a:srgbClr val="FFFFFF"/>
                </a:solidFill>
                <a:latin typeface="Arial"/>
                <a:cs typeface="Arial"/>
              </a:rPr>
              <a:t>Success is measured by a </a:t>
            </a:r>
            <a:r>
              <a:rPr lang="en-US" altLang="zh-CN" sz="900" dirty="0">
                <a:solidFill>
                  <a:srgbClr val="FFFF00"/>
                </a:solidFill>
                <a:latin typeface="Arial"/>
                <a:cs typeface="Arial"/>
              </a:rPr>
              <a:t>reward </a:t>
            </a:r>
            <a:r>
              <a:rPr lang="en-US" altLang="zh-CN" sz="900" dirty="0">
                <a:solidFill>
                  <a:srgbClr val="FFFFFF"/>
                </a:solidFill>
                <a:latin typeface="Arial"/>
                <a:cs typeface="Arial"/>
              </a:rPr>
              <a:t>signal</a:t>
            </a:r>
            <a:endParaRPr lang="en-US" altLang="zh-CN" sz="900" dirty="0">
              <a:latin typeface="Arial"/>
              <a:cs typeface="Arial"/>
            </a:endParaRPr>
          </a:p>
          <a:p>
            <a:pPr marL="289560" indent="-158115">
              <a:lnSpc>
                <a:spcPct val="100000"/>
              </a:lnSpc>
              <a:spcBef>
                <a:spcPts val="385"/>
              </a:spcBef>
              <a:buClr>
                <a:srgbClr val="FFFFFF"/>
              </a:buClr>
              <a:buFont typeface="Arial Unicode MS"/>
              <a:buChar char="□"/>
              <a:tabLst>
                <a:tab pos="290195" algn="l"/>
              </a:tabLst>
            </a:pPr>
            <a:r>
              <a:rPr lang="en-US" altLang="zh-CN" sz="900" dirty="0">
                <a:solidFill>
                  <a:srgbClr val="FFFFFF"/>
                </a:solidFill>
                <a:latin typeface="Arial"/>
                <a:cs typeface="Arial"/>
              </a:rPr>
              <a:t>Goal:  </a:t>
            </a:r>
            <a:r>
              <a:rPr lang="en-US" altLang="zh-CN" sz="900" dirty="0">
                <a:solidFill>
                  <a:srgbClr val="FFFF00"/>
                </a:solidFill>
                <a:latin typeface="Arial"/>
                <a:cs typeface="Arial"/>
              </a:rPr>
              <a:t>select actions to maximize future reward</a:t>
            </a:r>
            <a:endParaRPr lang="en-US" altLang="zh-CN" sz="900" dirty="0">
              <a:latin typeface="Arial"/>
              <a:cs typeface="Arial"/>
            </a:endParaRPr>
          </a:p>
          <a:p>
            <a:endParaRPr lang="zh-CN" altLang="en-US" sz="900" dirty="0"/>
          </a:p>
        </p:txBody>
      </p:sp>
      <p:sp>
        <p:nvSpPr>
          <p:cNvPr id="2" name="灯片编号占位符 1">
            <a:extLst>
              <a:ext uri="{FF2B5EF4-FFF2-40B4-BE49-F238E27FC236}">
                <a16:creationId xmlns:a16="http://schemas.microsoft.com/office/drawing/2014/main" id="{3A2D4774-696F-4EE5-9B4E-734804E3B29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67</a:t>
            </a:fld>
            <a:r>
              <a:rPr lang="zh-CN" altLang="en-US" spc="-65"/>
              <a:t> </a:t>
            </a:r>
            <a:endParaRPr lang="en-US" altLang="zh-CN" spc="-20" dirty="0"/>
          </a:p>
        </p:txBody>
      </p:sp>
      <p:sp>
        <p:nvSpPr>
          <p:cNvPr id="7" name="object 7"/>
          <p:cNvSpPr/>
          <p:nvPr/>
        </p:nvSpPr>
        <p:spPr>
          <a:xfrm>
            <a:off x="748791" y="1995841"/>
            <a:ext cx="3110183" cy="12683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Reinforcement vs Supervised Learning</a:t>
            </a:r>
          </a:p>
        </p:txBody>
      </p:sp>
      <p:sp>
        <p:nvSpPr>
          <p:cNvPr id="3" name="内容占位符 2">
            <a:extLst>
              <a:ext uri="{FF2B5EF4-FFF2-40B4-BE49-F238E27FC236}">
                <a16:creationId xmlns:a16="http://schemas.microsoft.com/office/drawing/2014/main" id="{FDDD1854-8384-4163-A7D3-6F152B4C3BC5}"/>
              </a:ext>
            </a:extLst>
          </p:cNvPr>
          <p:cNvSpPr>
            <a:spLocks noGrp="1"/>
          </p:cNvSpPr>
          <p:nvPr>
            <p:ph idx="1"/>
          </p:nvPr>
        </p:nvSpPr>
        <p:spPr/>
        <p:txBody>
          <a:bodyPr/>
          <a:lstStyle/>
          <a:p>
            <a:endParaRPr lang="zh-CN" altLang="en-US"/>
          </a:p>
        </p:txBody>
      </p:sp>
      <p:sp>
        <p:nvSpPr>
          <p:cNvPr id="2" name="灯片编号占位符 1">
            <a:extLst>
              <a:ext uri="{FF2B5EF4-FFF2-40B4-BE49-F238E27FC236}">
                <a16:creationId xmlns:a16="http://schemas.microsoft.com/office/drawing/2014/main" id="{3778FDC6-5851-45D7-B31D-01EEBE020FBF}"/>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68</a:t>
            </a:fld>
            <a:r>
              <a:rPr lang="zh-CN" altLang="en-US" spc="-65"/>
              <a:t> </a:t>
            </a:r>
            <a:endParaRPr lang="en-US" altLang="zh-CN" spc="-20" dirty="0"/>
          </a:p>
        </p:txBody>
      </p:sp>
      <p:sp>
        <p:nvSpPr>
          <p:cNvPr id="6" name="object 6"/>
          <p:cNvSpPr/>
          <p:nvPr/>
        </p:nvSpPr>
        <p:spPr>
          <a:xfrm>
            <a:off x="554405" y="902479"/>
            <a:ext cx="3499208" cy="213161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69BE7CD-B190-42FD-B530-959CB3DF4A58}"/>
              </a:ext>
            </a:extLst>
          </p:cNvPr>
          <p:cNvSpPr>
            <a:spLocks noGrp="1"/>
          </p:cNvSpPr>
          <p:nvPr>
            <p:ph type="title"/>
          </p:nvPr>
        </p:nvSpPr>
        <p:spPr/>
        <p:txBody>
          <a:bodyPr/>
          <a:lstStyle/>
          <a:p>
            <a:r>
              <a:rPr lang="en-US" altLang="zh-CN" dirty="0"/>
              <a:t>DM-RL Reward</a:t>
            </a:r>
            <a:endParaRPr lang="zh-CN" altLang="en-US" dirty="0"/>
          </a:p>
        </p:txBody>
      </p:sp>
      <p:sp>
        <p:nvSpPr>
          <p:cNvPr id="6" name="文本占位符 5">
            <a:extLst>
              <a:ext uri="{FF2B5EF4-FFF2-40B4-BE49-F238E27FC236}">
                <a16:creationId xmlns:a16="http://schemas.microsoft.com/office/drawing/2014/main" id="{B97F6BCE-22B3-4E86-88B2-60B3F27E1934}"/>
              </a:ext>
            </a:extLst>
          </p:cNvPr>
          <p:cNvSpPr>
            <a:spLocks noGrp="1"/>
          </p:cNvSpPr>
          <p:nvPr>
            <p:ph type="body" idx="1"/>
          </p:nvPr>
        </p:nvSpPr>
        <p:spPr/>
        <p:txBody>
          <a:bodyPr/>
          <a:lstStyle/>
          <a:p>
            <a:r>
              <a:rPr lang="en-US" altLang="zh-CN" dirty="0"/>
              <a:t>Reward Design</a:t>
            </a:r>
            <a:endParaRPr lang="zh-CN" altLang="en-US" dirty="0"/>
          </a:p>
        </p:txBody>
      </p:sp>
      <p:sp>
        <p:nvSpPr>
          <p:cNvPr id="4" name="灯片编号占位符 3">
            <a:extLst>
              <a:ext uri="{FF2B5EF4-FFF2-40B4-BE49-F238E27FC236}">
                <a16:creationId xmlns:a16="http://schemas.microsoft.com/office/drawing/2014/main" id="{3F1DB125-EF0E-4619-BD9E-2990EE32231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69</a:t>
            </a:fld>
            <a:r>
              <a:rPr lang="zh-CN" altLang="en-US" spc="-65"/>
              <a:t> </a:t>
            </a:r>
            <a:endParaRPr lang="en-US" altLang="zh-CN" spc="-20" dirty="0"/>
          </a:p>
        </p:txBody>
      </p:sp>
    </p:spTree>
    <p:extLst>
      <p:ext uri="{BB962C8B-B14F-4D97-AF65-F5344CB8AC3E}">
        <p14:creationId xmlns:p14="http://schemas.microsoft.com/office/powerpoint/2010/main" val="387339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Conversational AI in 2018</a:t>
            </a:r>
          </a:p>
        </p:txBody>
      </p:sp>
      <p:sp>
        <p:nvSpPr>
          <p:cNvPr id="9" name="object 6">
            <a:extLst>
              <a:ext uri="{FF2B5EF4-FFF2-40B4-BE49-F238E27FC236}">
                <a16:creationId xmlns:a16="http://schemas.microsoft.com/office/drawing/2014/main" id="{593F863F-FB89-455C-91E3-6504767DD016}"/>
              </a:ext>
            </a:extLst>
          </p:cNvPr>
          <p:cNvSpPr/>
          <p:nvPr/>
        </p:nvSpPr>
        <p:spPr>
          <a:xfrm>
            <a:off x="419498" y="511175"/>
            <a:ext cx="3771104" cy="2792154"/>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3BB54CBA-AFF2-44AF-9C50-F76CE19152C6}"/>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7</a:t>
            </a:fld>
            <a:r>
              <a:rPr lang="zh-CN" altLang="en-US" spc="-65"/>
              <a:t> </a:t>
            </a:r>
            <a:endParaRPr lang="en-US" altLang="zh-CN" spc="-2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Dialogue Management</a:t>
            </a:r>
          </a:p>
          <a:p>
            <a:pPr marL="0" algn="ctr">
              <a:lnSpc>
                <a:spcPct val="100000"/>
              </a:lnSpc>
              <a:spcBef>
                <a:spcPts val="310"/>
              </a:spcBef>
            </a:pPr>
            <a:r>
              <a:rPr sz="1200" spc="0" dirty="0"/>
              <a:t>Based on RL</a:t>
            </a:r>
          </a:p>
        </p:txBody>
      </p:sp>
      <p:sp>
        <p:nvSpPr>
          <p:cNvPr id="6" name="内容占位符 5">
            <a:extLst>
              <a:ext uri="{FF2B5EF4-FFF2-40B4-BE49-F238E27FC236}">
                <a16:creationId xmlns:a16="http://schemas.microsoft.com/office/drawing/2014/main" id="{9909B8D6-B012-4045-973C-B253CE03D12A}"/>
              </a:ext>
            </a:extLst>
          </p:cNvPr>
          <p:cNvSpPr>
            <a:spLocks noGrp="1"/>
          </p:cNvSpPr>
          <p:nvPr>
            <p:ph idx="1"/>
          </p:nvPr>
        </p:nvSpPr>
        <p:spPr/>
        <p:txBody>
          <a:bodyPr>
            <a:normAutofit/>
          </a:bodyPr>
          <a:lstStyle/>
          <a:p>
            <a:pPr marL="189230" marR="5080" indent="-176530">
              <a:lnSpc>
                <a:spcPct val="102600"/>
              </a:lnSpc>
              <a:buClr>
                <a:srgbClr val="FFFFFF"/>
              </a:buClr>
              <a:buFont typeface="Arial Unicode MS"/>
              <a:buChar char="□"/>
              <a:tabLst>
                <a:tab pos="189865" algn="l"/>
              </a:tabLst>
            </a:pPr>
            <a:r>
              <a:rPr lang="en-US" altLang="zh-CN" sz="1100" dirty="0">
                <a:solidFill>
                  <a:srgbClr val="FFFFFF"/>
                </a:solidFill>
                <a:latin typeface="Arial"/>
                <a:cs typeface="Arial"/>
              </a:rPr>
              <a:t>Learns through interaction in order to maximize a future </a:t>
            </a:r>
            <a:r>
              <a:rPr lang="en-US" altLang="zh-CN" sz="1100" dirty="0">
                <a:solidFill>
                  <a:srgbClr val="FFFF00"/>
                </a:solidFill>
                <a:latin typeface="Arial"/>
                <a:cs typeface="Arial"/>
              </a:rPr>
              <a:t>reward</a:t>
            </a:r>
            <a:endParaRPr lang="en-US" altLang="zh-CN" sz="1100" dirty="0">
              <a:latin typeface="Arial"/>
              <a:cs typeface="Arial"/>
            </a:endParaRPr>
          </a:p>
          <a:p>
            <a:pPr marL="189230" indent="-176530">
              <a:lnSpc>
                <a:spcPct val="100000"/>
              </a:lnSpc>
              <a:buClr>
                <a:srgbClr val="FFFFFF"/>
              </a:buClr>
              <a:buFont typeface="Arial Unicode MS"/>
              <a:buChar char="□"/>
              <a:tabLst>
                <a:tab pos="189865" algn="l"/>
              </a:tabLst>
            </a:pPr>
            <a:r>
              <a:rPr lang="en-US" altLang="zh-CN" sz="1100" dirty="0">
                <a:solidFill>
                  <a:srgbClr val="FFFFFF"/>
                </a:solidFill>
                <a:latin typeface="Arial"/>
                <a:cs typeface="Arial"/>
              </a:rPr>
              <a:t>Learns in the actual dialogue environment</a:t>
            </a:r>
            <a:endParaRPr lang="en-US" altLang="zh-CN" sz="1100" dirty="0">
              <a:latin typeface="Arial"/>
              <a:cs typeface="Arial"/>
            </a:endParaRPr>
          </a:p>
          <a:p>
            <a:pPr marL="189230" indent="-176530">
              <a:lnSpc>
                <a:spcPct val="100000"/>
              </a:lnSpc>
              <a:buClr>
                <a:srgbClr val="FFFFFF"/>
              </a:buClr>
              <a:buFont typeface="Arial Unicode MS"/>
              <a:buChar char="□"/>
              <a:tabLst>
                <a:tab pos="189865" algn="l"/>
              </a:tabLst>
            </a:pPr>
            <a:r>
              <a:rPr lang="en-US" altLang="zh-CN" sz="1100" dirty="0">
                <a:solidFill>
                  <a:srgbClr val="FFFFFF"/>
                </a:solidFill>
                <a:latin typeface="Arial"/>
                <a:cs typeface="Arial"/>
              </a:rPr>
              <a:t>Adapts to new environments/users/situations</a:t>
            </a:r>
            <a:endParaRPr lang="en-US" altLang="zh-CN" sz="1100" dirty="0">
              <a:latin typeface="Arial"/>
              <a:cs typeface="Arial"/>
            </a:endParaRPr>
          </a:p>
          <a:p>
            <a:pPr marL="189230" indent="-176530">
              <a:lnSpc>
                <a:spcPct val="100000"/>
              </a:lnSpc>
              <a:buClr>
                <a:srgbClr val="FFFFFF"/>
              </a:buClr>
              <a:buFont typeface="Arial Unicode MS"/>
              <a:buChar char="□"/>
              <a:tabLst>
                <a:tab pos="189865" algn="l"/>
              </a:tabLst>
            </a:pPr>
            <a:r>
              <a:rPr lang="en-US" altLang="zh-CN" sz="1100" dirty="0">
                <a:solidFill>
                  <a:srgbClr val="FFFFFF"/>
                </a:solidFill>
                <a:latin typeface="Arial"/>
                <a:cs typeface="Arial"/>
              </a:rPr>
              <a:t>Requires less annotation</a:t>
            </a:r>
            <a:endParaRPr lang="en-US" altLang="zh-CN" sz="1100" dirty="0">
              <a:latin typeface="Arial"/>
              <a:cs typeface="Arial"/>
            </a:endParaRPr>
          </a:p>
          <a:p>
            <a:pPr marL="189230" indent="-176530">
              <a:lnSpc>
                <a:spcPct val="100000"/>
              </a:lnSpc>
              <a:buClr>
                <a:srgbClr val="FFFFFF"/>
              </a:buClr>
              <a:buFont typeface="Arial Unicode MS"/>
              <a:buChar char="□"/>
              <a:tabLst>
                <a:tab pos="189865" algn="l"/>
              </a:tabLst>
            </a:pPr>
            <a:endParaRPr lang="en-US" altLang="zh-CN" sz="1100" dirty="0">
              <a:solidFill>
                <a:srgbClr val="FFC000"/>
              </a:solidFill>
              <a:latin typeface="Arial"/>
              <a:cs typeface="Arial"/>
            </a:endParaRPr>
          </a:p>
          <a:p>
            <a:pPr marL="189230" indent="-176530">
              <a:lnSpc>
                <a:spcPct val="100000"/>
              </a:lnSpc>
              <a:buClr>
                <a:srgbClr val="FFFFFF"/>
              </a:buClr>
              <a:buFont typeface="Arial Unicode MS"/>
              <a:buChar char="□"/>
              <a:tabLst>
                <a:tab pos="189865" algn="l"/>
              </a:tabLst>
            </a:pPr>
            <a:r>
              <a:rPr lang="en-US" altLang="zh-CN" sz="1100" dirty="0">
                <a:solidFill>
                  <a:srgbClr val="FFC000"/>
                </a:solidFill>
                <a:latin typeface="Arial"/>
                <a:cs typeface="Arial"/>
              </a:rPr>
              <a:t>Slow and expensive learning</a:t>
            </a:r>
          </a:p>
          <a:p>
            <a:pPr marL="189230" indent="-176530">
              <a:lnSpc>
                <a:spcPct val="100000"/>
              </a:lnSpc>
              <a:buClr>
                <a:srgbClr val="FFFFFF"/>
              </a:buClr>
              <a:buFont typeface="Arial Unicode MS"/>
              <a:buChar char="□"/>
              <a:tabLst>
                <a:tab pos="189865" algn="l"/>
              </a:tabLst>
            </a:pPr>
            <a:r>
              <a:rPr lang="en-US" altLang="zh-CN" sz="1100" dirty="0">
                <a:solidFill>
                  <a:srgbClr val="FFC000"/>
                </a:solidFill>
                <a:latin typeface="Arial"/>
                <a:cs typeface="Arial"/>
              </a:rPr>
              <a:t>Difficult to reuse data</a:t>
            </a:r>
          </a:p>
          <a:p>
            <a:endParaRPr lang="zh-CN" altLang="en-US" dirty="0"/>
          </a:p>
        </p:txBody>
      </p:sp>
      <p:sp>
        <p:nvSpPr>
          <p:cNvPr id="3" name="灯片编号占位符 2">
            <a:extLst>
              <a:ext uri="{FF2B5EF4-FFF2-40B4-BE49-F238E27FC236}">
                <a16:creationId xmlns:a16="http://schemas.microsoft.com/office/drawing/2014/main" id="{B75B5942-887C-46A9-8BB3-0FD1194AC042}"/>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70</a:t>
            </a:fld>
            <a:r>
              <a:rPr lang="zh-CN" altLang="en-US" spc="-65"/>
              <a:t> </a:t>
            </a:r>
            <a:endParaRPr lang="en-US" altLang="zh-CN" spc="-2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Dialogue Evaluation = Reward for RL</a:t>
            </a:r>
          </a:p>
        </p:txBody>
      </p:sp>
      <p:sp>
        <p:nvSpPr>
          <p:cNvPr id="3" name="内容占位符 2"/>
          <p:cNvSpPr>
            <a:spLocks noGrp="1"/>
          </p:cNvSpPr>
          <p:nvPr>
            <p:ph idx="1"/>
          </p:nvPr>
        </p:nvSpPr>
        <p:spPr/>
        <p:txBody>
          <a:bodyPr>
            <a:normAutofit/>
          </a:bodyPr>
          <a:lstStyle/>
          <a:p>
            <a:pPr marL="12700">
              <a:lnSpc>
                <a:spcPct val="100000"/>
              </a:lnSpc>
            </a:pPr>
            <a:r>
              <a:rPr lang="en-US" altLang="zh-CN" sz="1050" dirty="0">
                <a:solidFill>
                  <a:srgbClr val="FFFFFF"/>
                </a:solidFill>
                <a:latin typeface="Arial"/>
                <a:cs typeface="Arial"/>
              </a:rPr>
              <a:t>Dialogue is a special </a:t>
            </a:r>
            <a:r>
              <a:rPr lang="en-US" altLang="zh-CN" sz="1050" dirty="0" err="1">
                <a:solidFill>
                  <a:srgbClr val="FFFFFF"/>
                </a:solidFill>
                <a:latin typeface="Arial"/>
                <a:cs typeface="Arial"/>
              </a:rPr>
              <a:t>RL</a:t>
            </a:r>
            <a:r>
              <a:rPr lang="en-US" altLang="zh-CN" sz="1050" dirty="0">
                <a:solidFill>
                  <a:srgbClr val="FFFFFF"/>
                </a:solidFill>
                <a:latin typeface="Arial"/>
                <a:cs typeface="Arial"/>
              </a:rPr>
              <a:t> task</a:t>
            </a:r>
            <a:endParaRPr lang="en-US" altLang="zh-CN" sz="1050" dirty="0">
              <a:latin typeface="Arial"/>
              <a:cs typeface="Arial"/>
            </a:endParaRPr>
          </a:p>
          <a:p>
            <a:pPr marL="289560" marR="5080" indent="-177165">
              <a:lnSpc>
                <a:spcPct val="102600"/>
              </a:lnSpc>
              <a:spcBef>
                <a:spcPts val="800"/>
              </a:spcBef>
              <a:buClr>
                <a:srgbClr val="FFFFFF"/>
              </a:buClr>
              <a:buFont typeface="Arial Unicode MS"/>
              <a:buChar char="□"/>
              <a:tabLst>
                <a:tab pos="290195" algn="l"/>
              </a:tabLst>
            </a:pPr>
            <a:r>
              <a:rPr lang="en-US" altLang="zh-CN" sz="1050" dirty="0">
                <a:solidFill>
                  <a:srgbClr val="FFFFFF"/>
                </a:solidFill>
                <a:latin typeface="Arial"/>
                <a:cs typeface="Arial"/>
              </a:rPr>
              <a:t>Human is involved in </a:t>
            </a:r>
            <a:r>
              <a:rPr lang="en-US" altLang="zh-CN" sz="1050" dirty="0">
                <a:solidFill>
                  <a:srgbClr val="FFFF00"/>
                </a:solidFill>
                <a:latin typeface="Arial"/>
                <a:cs typeface="Arial"/>
              </a:rPr>
              <a:t>interaction </a:t>
            </a:r>
            <a:r>
              <a:rPr lang="en-US" altLang="zh-CN" sz="1050" dirty="0">
                <a:solidFill>
                  <a:srgbClr val="FFFFFF"/>
                </a:solidFill>
                <a:latin typeface="Arial"/>
                <a:cs typeface="Arial"/>
              </a:rPr>
              <a:t>and </a:t>
            </a:r>
            <a:r>
              <a:rPr lang="en-US" altLang="zh-CN" sz="1050" dirty="0">
                <a:solidFill>
                  <a:srgbClr val="FFFF00"/>
                </a:solidFill>
                <a:latin typeface="Arial"/>
                <a:cs typeface="Arial"/>
              </a:rPr>
              <a:t>rating (evaluation) </a:t>
            </a:r>
            <a:r>
              <a:rPr lang="en-US" altLang="zh-CN" sz="1050" dirty="0">
                <a:solidFill>
                  <a:srgbClr val="FFFFFF"/>
                </a:solidFill>
                <a:latin typeface="Arial"/>
                <a:cs typeface="Arial"/>
              </a:rPr>
              <a:t>of dialogue</a:t>
            </a:r>
            <a:endParaRPr lang="en-US" altLang="zh-CN" sz="1050" dirty="0">
              <a:latin typeface="Arial"/>
              <a:cs typeface="Arial"/>
            </a:endParaRPr>
          </a:p>
          <a:p>
            <a:pPr marL="289560" indent="-177165">
              <a:lnSpc>
                <a:spcPct val="100000"/>
              </a:lnSpc>
              <a:spcBef>
                <a:spcPts val="575"/>
              </a:spcBef>
              <a:buClr>
                <a:srgbClr val="FFFFFF"/>
              </a:buClr>
              <a:buFont typeface="Arial Unicode MS"/>
              <a:buChar char="□"/>
              <a:tabLst>
                <a:tab pos="290195" algn="l"/>
              </a:tabLst>
            </a:pPr>
            <a:r>
              <a:rPr lang="en-US" altLang="zh-CN" sz="1050" dirty="0">
                <a:solidFill>
                  <a:srgbClr val="FFFFFF"/>
                </a:solidFill>
                <a:latin typeface="Arial"/>
                <a:cs typeface="Arial"/>
              </a:rPr>
              <a:t>Fully </a:t>
            </a:r>
            <a:r>
              <a:rPr lang="en-US" altLang="zh-CN" sz="1050" dirty="0">
                <a:solidFill>
                  <a:srgbClr val="FFFF00"/>
                </a:solidFill>
                <a:latin typeface="Arial"/>
                <a:cs typeface="Arial"/>
              </a:rPr>
              <a:t>human-in-the-loop </a:t>
            </a:r>
            <a:r>
              <a:rPr lang="en-US" altLang="zh-CN" sz="1050" dirty="0">
                <a:solidFill>
                  <a:srgbClr val="FFFFFF"/>
                </a:solidFill>
                <a:latin typeface="Arial"/>
                <a:cs typeface="Arial"/>
              </a:rPr>
              <a:t>framework</a:t>
            </a:r>
            <a:endParaRPr lang="en-US" altLang="zh-CN" sz="1050" dirty="0">
              <a:latin typeface="Arial"/>
              <a:cs typeface="Arial"/>
            </a:endParaRPr>
          </a:p>
          <a:p>
            <a:pPr>
              <a:lnSpc>
                <a:spcPct val="100000"/>
              </a:lnSpc>
              <a:spcBef>
                <a:spcPts val="54"/>
              </a:spcBef>
            </a:pPr>
            <a:endParaRPr lang="en-US" altLang="zh-CN" sz="1400" dirty="0">
              <a:latin typeface="Times New Roman"/>
              <a:cs typeface="Times New Roman"/>
            </a:endParaRPr>
          </a:p>
          <a:p>
            <a:pPr marL="12700">
              <a:lnSpc>
                <a:spcPct val="100000"/>
              </a:lnSpc>
            </a:pPr>
            <a:r>
              <a:rPr lang="en-US" altLang="zh-CN" sz="1050" b="1" dirty="0">
                <a:solidFill>
                  <a:srgbClr val="FFFFFF"/>
                </a:solidFill>
                <a:latin typeface="Arial" panose="020B0604020202020204" pitchFamily="34" charset="0"/>
                <a:cs typeface="Arial" panose="020B0604020202020204" pitchFamily="34" charset="0"/>
              </a:rPr>
              <a:t>Rating: </a:t>
            </a:r>
            <a:r>
              <a:rPr lang="en-US" altLang="zh-CN" sz="1050" dirty="0">
                <a:solidFill>
                  <a:srgbClr val="FFFFFF"/>
                </a:solidFill>
                <a:latin typeface="Arial"/>
                <a:cs typeface="Arial"/>
              </a:rPr>
              <a:t>correctness, appropriateness, adequacy</a:t>
            </a:r>
            <a:endParaRPr lang="en-US" altLang="zh-CN" sz="1050" dirty="0">
              <a:latin typeface="Arial"/>
              <a:cs typeface="Arial"/>
            </a:endParaRPr>
          </a:p>
          <a:p>
            <a:endParaRPr lang="zh-CN" altLang="en-US" sz="1050" dirty="0"/>
          </a:p>
        </p:txBody>
      </p:sp>
      <p:sp>
        <p:nvSpPr>
          <p:cNvPr id="2" name="灯片编号占位符 1">
            <a:extLst>
              <a:ext uri="{FF2B5EF4-FFF2-40B4-BE49-F238E27FC236}">
                <a16:creationId xmlns:a16="http://schemas.microsoft.com/office/drawing/2014/main" id="{96E6AD9D-B8D5-4632-A305-D91A656E4966}"/>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71</a:t>
            </a:fld>
            <a:r>
              <a:rPr lang="zh-CN" altLang="en-US" spc="-65"/>
              <a:t> </a:t>
            </a:r>
            <a:endParaRPr lang="en-US" altLang="zh-CN" spc="-20" dirty="0"/>
          </a:p>
        </p:txBody>
      </p:sp>
      <p:sp>
        <p:nvSpPr>
          <p:cNvPr id="11" name="object 11"/>
          <p:cNvSpPr/>
          <p:nvPr/>
        </p:nvSpPr>
        <p:spPr>
          <a:xfrm>
            <a:off x="593267" y="2111375"/>
            <a:ext cx="3421329" cy="81006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Reinforcement Learning Signal</a:t>
            </a:r>
          </a:p>
          <a:p>
            <a:pPr marL="0" algn="ctr">
              <a:lnSpc>
                <a:spcPct val="100000"/>
              </a:lnSpc>
              <a:spcBef>
                <a:spcPts val="310"/>
              </a:spcBef>
            </a:pPr>
            <a:r>
              <a:rPr sz="1200" spc="0" dirty="0"/>
              <a:t>So what is the reward?</a:t>
            </a:r>
          </a:p>
        </p:txBody>
      </p:sp>
      <p:sp>
        <p:nvSpPr>
          <p:cNvPr id="3" name="内容占位符 2"/>
          <p:cNvSpPr>
            <a:spLocks noGrp="1"/>
          </p:cNvSpPr>
          <p:nvPr>
            <p:ph idx="1"/>
          </p:nvPr>
        </p:nvSpPr>
        <p:spPr>
          <a:xfrm>
            <a:off x="316945" y="587375"/>
            <a:ext cx="4121705" cy="2590800"/>
          </a:xfrm>
        </p:spPr>
        <p:txBody>
          <a:bodyPr>
            <a:normAutofit/>
          </a:bodyPr>
          <a:lstStyle/>
          <a:p>
            <a:pPr marL="12700">
              <a:lnSpc>
                <a:spcPct val="100000"/>
              </a:lnSpc>
            </a:pPr>
            <a:r>
              <a:rPr lang="en-US" altLang="zh-CN" sz="1100" dirty="0">
                <a:solidFill>
                  <a:srgbClr val="FFFFFF"/>
                </a:solidFill>
                <a:latin typeface="Arial"/>
                <a:cs typeface="Arial"/>
              </a:rPr>
              <a:t>In theory:  </a:t>
            </a:r>
            <a:r>
              <a:rPr lang="en-US" altLang="zh-CN" sz="1100" b="1" dirty="0">
                <a:solidFill>
                  <a:srgbClr val="FFFFFF"/>
                </a:solidFill>
                <a:latin typeface="Arial" panose="020B0604020202020204" pitchFamily="34" charset="0"/>
                <a:cs typeface="Arial" panose="020B0604020202020204" pitchFamily="34" charset="0"/>
              </a:rPr>
              <a:t>user satisfaction</a:t>
            </a:r>
            <a:endParaRPr lang="en-US" altLang="zh-CN" sz="900" dirty="0">
              <a:latin typeface="Times New Roman"/>
              <a:cs typeface="Times New Roman"/>
            </a:endParaRPr>
          </a:p>
          <a:p>
            <a:pPr marL="12700">
              <a:lnSpc>
                <a:spcPct val="100000"/>
              </a:lnSpc>
            </a:pPr>
            <a:r>
              <a:rPr lang="en-US" altLang="zh-CN" sz="1100" dirty="0">
                <a:solidFill>
                  <a:srgbClr val="FFFFFF"/>
                </a:solidFill>
                <a:latin typeface="Arial"/>
                <a:cs typeface="Arial"/>
              </a:rPr>
              <a:t>In reality:  how do we </a:t>
            </a:r>
            <a:r>
              <a:rPr lang="en-US" altLang="zh-CN" sz="1100" b="1" dirty="0">
                <a:solidFill>
                  <a:srgbClr val="FFFFFF"/>
                </a:solidFill>
                <a:latin typeface="Arial" panose="020B0604020202020204" pitchFamily="34" charset="0"/>
                <a:cs typeface="Arial" panose="020B0604020202020204" pitchFamily="34" charset="0"/>
              </a:rPr>
              <a:t>measure the satisfaction</a:t>
            </a:r>
            <a:r>
              <a:rPr lang="en-US" altLang="zh-CN" sz="1100" dirty="0">
                <a:solidFill>
                  <a:srgbClr val="FFFFFF"/>
                </a:solidFill>
                <a:latin typeface="Arial"/>
                <a:cs typeface="Arial"/>
              </a:rPr>
              <a:t>?</a:t>
            </a:r>
            <a:endParaRPr lang="en-US" altLang="zh-CN" sz="1100" dirty="0">
              <a:latin typeface="Arial"/>
              <a:cs typeface="Arial"/>
            </a:endParaRPr>
          </a:p>
          <a:p>
            <a:pPr marL="289560" indent="-158115">
              <a:lnSpc>
                <a:spcPct val="100000"/>
              </a:lnSpc>
              <a:spcBef>
                <a:spcPts val="875"/>
              </a:spcBef>
              <a:buClr>
                <a:srgbClr val="FFFFFF"/>
              </a:buClr>
              <a:buFont typeface="Arial Unicode MS"/>
              <a:buChar char="□"/>
              <a:tabLst>
                <a:tab pos="290195" algn="l"/>
              </a:tabLst>
            </a:pPr>
            <a:r>
              <a:rPr lang="en-US" altLang="zh-CN" sz="900" dirty="0">
                <a:solidFill>
                  <a:srgbClr val="FFFFFF"/>
                </a:solidFill>
                <a:latin typeface="Arial"/>
                <a:cs typeface="Arial"/>
              </a:rPr>
              <a:t>Ask the user for feedback after each dialogue is very inefficient/annoying</a:t>
            </a:r>
          </a:p>
          <a:p>
            <a:pPr marL="289560" indent="-158115">
              <a:lnSpc>
                <a:spcPct val="100000"/>
              </a:lnSpc>
              <a:buClr>
                <a:srgbClr val="FFFFFF"/>
              </a:buClr>
              <a:buFont typeface="Arial Unicode MS"/>
              <a:buChar char="□"/>
              <a:tabLst>
                <a:tab pos="290195" algn="l"/>
              </a:tabLst>
            </a:pPr>
            <a:r>
              <a:rPr lang="en-US" altLang="zh-CN" sz="900" dirty="0">
                <a:solidFill>
                  <a:srgbClr val="FFFFFF"/>
                </a:solidFill>
                <a:latin typeface="Arial"/>
                <a:cs typeface="Arial"/>
              </a:rPr>
              <a:t>Hand-craft a “user satisfaction” estimator (e.g.  success/length trade-o</a:t>
            </a:r>
            <a:r>
              <a:rPr lang="en-US" altLang="zh-CN" sz="900" dirty="0">
                <a:solidFill>
                  <a:srgbClr val="FFFFFF"/>
                </a:solidFill>
                <a:latin typeface="Arial Narrow"/>
                <a:cs typeface="Arial Narrow"/>
              </a:rPr>
              <a:t>ff</a:t>
            </a:r>
            <a:r>
              <a:rPr lang="en-US" altLang="zh-CN" sz="900" dirty="0">
                <a:solidFill>
                  <a:srgbClr val="FFFFFF"/>
                </a:solidFill>
                <a:latin typeface="Arial"/>
                <a:cs typeface="Arial"/>
              </a:rPr>
              <a:t>)</a:t>
            </a:r>
            <a:endParaRPr lang="en-US" altLang="zh-CN" sz="900" dirty="0">
              <a:latin typeface="Arial"/>
              <a:cs typeface="Arial"/>
            </a:endParaRPr>
          </a:p>
          <a:p>
            <a:pPr marL="174300" indent="0">
              <a:lnSpc>
                <a:spcPct val="100000"/>
              </a:lnSpc>
              <a:spcBef>
                <a:spcPts val="15"/>
              </a:spcBef>
              <a:buNone/>
            </a:pPr>
            <a:r>
              <a:rPr lang="en-US" altLang="zh-CN" sz="900" dirty="0">
                <a:solidFill>
                  <a:srgbClr val="FFFFFF"/>
                </a:solidFill>
                <a:latin typeface="Arial"/>
                <a:cs typeface="Arial"/>
                <a:sym typeface="Wingdings" panose="05000000000000000000" pitchFamily="2" charset="2"/>
              </a:rPr>
              <a:t> </a:t>
            </a:r>
            <a:r>
              <a:rPr lang="en-US" altLang="zh-CN" sz="900" dirty="0">
                <a:solidFill>
                  <a:srgbClr val="FFFFFF"/>
                </a:solidFill>
                <a:latin typeface="Arial"/>
                <a:cs typeface="Arial"/>
              </a:rPr>
              <a:t>We usually need to know the user goal to succeed</a:t>
            </a:r>
            <a:endParaRPr lang="en-US" altLang="zh-CN" sz="900" dirty="0">
              <a:latin typeface="Arial"/>
              <a:cs typeface="Arial"/>
            </a:endParaRPr>
          </a:p>
          <a:p>
            <a:pPr marL="289560" marR="122555" indent="-158115">
              <a:lnSpc>
                <a:spcPct val="101499"/>
              </a:lnSpc>
              <a:buClr>
                <a:srgbClr val="FFFFFF"/>
              </a:buClr>
              <a:buFont typeface="Arial Unicode MS"/>
              <a:buChar char="□"/>
              <a:tabLst>
                <a:tab pos="290195" algn="l"/>
              </a:tabLst>
            </a:pPr>
            <a:r>
              <a:rPr lang="en-US" altLang="zh-CN" sz="900" dirty="0">
                <a:solidFill>
                  <a:srgbClr val="FFFFFF"/>
                </a:solidFill>
                <a:latin typeface="Arial"/>
                <a:cs typeface="Arial"/>
              </a:rPr>
              <a:t>Train a “user satisfaction” estimator using user feedback </a:t>
            </a:r>
            <a:r>
              <a:rPr lang="en-US" altLang="zh-CN" sz="900" i="1" dirty="0">
                <a:solidFill>
                  <a:srgbClr val="FFFFFF"/>
                </a:solidFill>
                <a:latin typeface="Verdana"/>
                <a:cs typeface="Arial"/>
                <a:sym typeface="Wingdings" panose="05000000000000000000" pitchFamily="2" charset="2"/>
              </a:rPr>
              <a:t></a:t>
            </a:r>
            <a:r>
              <a:rPr lang="en-US" altLang="zh-CN" sz="900" i="1" dirty="0">
                <a:solidFill>
                  <a:srgbClr val="FFFFFF"/>
                </a:solidFill>
                <a:latin typeface="Verdana"/>
                <a:cs typeface="Verdana"/>
              </a:rPr>
              <a:t> </a:t>
            </a:r>
            <a:r>
              <a:rPr lang="en-US" altLang="zh-CN" sz="900" dirty="0">
                <a:solidFill>
                  <a:srgbClr val="FFFFFF"/>
                </a:solidFill>
                <a:latin typeface="Arial"/>
                <a:cs typeface="Arial"/>
              </a:rPr>
              <a:t>We ask for user feedback only when we are uncertain about it </a:t>
            </a:r>
            <a:r>
              <a:rPr lang="en-US" altLang="zh-CN" sz="900" dirty="0">
                <a:solidFill>
                  <a:srgbClr val="52BCEB"/>
                </a:solidFill>
                <a:latin typeface="Arial"/>
                <a:cs typeface="Arial"/>
              </a:rPr>
              <a:t>[Su et al., 2016]</a:t>
            </a:r>
            <a:endParaRPr lang="en-US" altLang="zh-CN" sz="700" dirty="0">
              <a:latin typeface="Times New Roman"/>
              <a:cs typeface="Times New Roman"/>
            </a:endParaRPr>
          </a:p>
          <a:p>
            <a:pPr marL="12700">
              <a:lnSpc>
                <a:spcPct val="100000"/>
              </a:lnSpc>
              <a:spcBef>
                <a:spcPts val="710"/>
              </a:spcBef>
            </a:pPr>
            <a:r>
              <a:rPr lang="en-US" altLang="zh-CN" sz="1100" dirty="0">
                <a:solidFill>
                  <a:srgbClr val="FFFFFF"/>
                </a:solidFill>
                <a:latin typeface="Arial"/>
                <a:cs typeface="Arial"/>
              </a:rPr>
              <a:t>In sum:  reward modeling is still an </a:t>
            </a:r>
            <a:r>
              <a:rPr lang="en-US" altLang="zh-CN" sz="1100" b="1" dirty="0">
                <a:solidFill>
                  <a:srgbClr val="FFFFFF"/>
                </a:solidFill>
                <a:latin typeface="Arial" panose="020B0604020202020204" pitchFamily="34" charset="0"/>
                <a:cs typeface="Arial" panose="020B0604020202020204" pitchFamily="34" charset="0"/>
              </a:rPr>
              <a:t>open question</a:t>
            </a:r>
            <a:endParaRPr lang="zh-CN" altLang="en-US" sz="600" dirty="0"/>
          </a:p>
        </p:txBody>
      </p:sp>
      <p:sp>
        <p:nvSpPr>
          <p:cNvPr id="2" name="灯片编号占位符 1">
            <a:extLst>
              <a:ext uri="{FF2B5EF4-FFF2-40B4-BE49-F238E27FC236}">
                <a16:creationId xmlns:a16="http://schemas.microsoft.com/office/drawing/2014/main" id="{1925C1B6-041B-4E80-939C-22EF11AF21AD}"/>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72</a:t>
            </a:fld>
            <a:r>
              <a:rPr lang="zh-CN" altLang="en-US" spc="-65"/>
              <a:t> </a:t>
            </a:r>
            <a:endParaRPr lang="en-US" altLang="zh-CN" spc="-2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dirty="0"/>
              <a:t>Dialogue Management</a:t>
            </a:r>
          </a:p>
          <a:p>
            <a:pPr marL="0" algn="ctr">
              <a:lnSpc>
                <a:spcPct val="100000"/>
              </a:lnSpc>
              <a:spcBef>
                <a:spcPts val="310"/>
              </a:spcBef>
            </a:pPr>
            <a:r>
              <a:rPr sz="1200" dirty="0"/>
              <a:t>Evaluation and Reward</a:t>
            </a:r>
          </a:p>
        </p:txBody>
      </p:sp>
      <p:sp>
        <p:nvSpPr>
          <p:cNvPr id="3" name="内容占位符 2"/>
          <p:cNvSpPr>
            <a:spLocks noGrp="1"/>
          </p:cNvSpPr>
          <p:nvPr>
            <p:ph idx="1"/>
          </p:nvPr>
        </p:nvSpPr>
        <p:spPr/>
        <p:txBody>
          <a:bodyPr>
            <a:normAutofit/>
          </a:bodyPr>
          <a:lstStyle/>
          <a:p>
            <a:pPr>
              <a:lnSpc>
                <a:spcPct val="150000"/>
              </a:lnSpc>
            </a:pPr>
            <a:r>
              <a:rPr lang="en-US" altLang="zh-CN" sz="1050" dirty="0">
                <a:solidFill>
                  <a:srgbClr val="FFFFFF"/>
                </a:solidFill>
                <a:latin typeface="Arial"/>
                <a:cs typeface="Arial"/>
              </a:rPr>
              <a:t>How NOT to evaluate your dialogue system </a:t>
            </a:r>
            <a:r>
              <a:rPr lang="en-US" altLang="zh-CN" sz="1050" dirty="0">
                <a:solidFill>
                  <a:srgbClr val="52BCEB"/>
                </a:solidFill>
                <a:latin typeface="Arial"/>
                <a:cs typeface="Arial"/>
              </a:rPr>
              <a:t>[Liu et al., 2017]</a:t>
            </a:r>
            <a:endParaRPr lang="en-US" altLang="zh-CN" sz="1050" dirty="0">
              <a:latin typeface="Arial"/>
              <a:cs typeface="Arial"/>
            </a:endParaRPr>
          </a:p>
          <a:p>
            <a:pPr lvl="1">
              <a:lnSpc>
                <a:spcPct val="150000"/>
              </a:lnSpc>
            </a:pPr>
            <a:endParaRPr lang="en-US" altLang="zh-CN" sz="950" dirty="0">
              <a:solidFill>
                <a:srgbClr val="FFFFFF"/>
              </a:solidFill>
              <a:latin typeface="Arial"/>
              <a:cs typeface="Arial"/>
            </a:endParaRPr>
          </a:p>
          <a:p>
            <a:pPr lvl="1">
              <a:lnSpc>
                <a:spcPct val="150000"/>
              </a:lnSpc>
            </a:pPr>
            <a:r>
              <a:rPr lang="en-US" altLang="zh-CN" sz="950" dirty="0">
                <a:solidFill>
                  <a:srgbClr val="FFFFFF"/>
                </a:solidFill>
                <a:latin typeface="Arial"/>
                <a:cs typeface="Arial"/>
              </a:rPr>
              <a:t>There is no standardized metric and no standardized benchmark</a:t>
            </a:r>
          </a:p>
          <a:p>
            <a:pPr lvl="1">
              <a:lnSpc>
                <a:spcPct val="150000"/>
              </a:lnSpc>
            </a:pPr>
            <a:r>
              <a:rPr lang="en-US" altLang="zh-CN" sz="950" dirty="0">
                <a:solidFill>
                  <a:srgbClr val="FFFFFF"/>
                </a:solidFill>
                <a:latin typeface="Arial"/>
                <a:cs typeface="Arial"/>
              </a:rPr>
              <a:t>Turn-level or dialogue-level evaluation?</a:t>
            </a:r>
          </a:p>
          <a:p>
            <a:pPr lvl="1">
              <a:lnSpc>
                <a:spcPct val="150000"/>
              </a:lnSpc>
            </a:pPr>
            <a:r>
              <a:rPr lang="en-US" altLang="zh-CN" sz="950" dirty="0">
                <a:solidFill>
                  <a:srgbClr val="FFFFFF"/>
                </a:solidFill>
                <a:latin typeface="Arial"/>
                <a:cs typeface="Arial"/>
              </a:rPr>
              <a:t>Other metrics?  BLEU, METEOR, ROUGE? Embedding-based metrics?</a:t>
            </a:r>
          </a:p>
          <a:p>
            <a:pPr lvl="1">
              <a:lnSpc>
                <a:spcPct val="150000"/>
              </a:lnSpc>
            </a:pPr>
            <a:r>
              <a:rPr lang="en-US" altLang="zh-CN" sz="950" dirty="0">
                <a:solidFill>
                  <a:srgbClr val="FFFFFF"/>
                </a:solidFill>
                <a:latin typeface="Arial"/>
                <a:cs typeface="Arial"/>
              </a:rPr>
              <a:t>Human satisfaction and “objective metrics” do not correlate well</a:t>
            </a:r>
          </a:p>
          <a:p>
            <a:pPr lvl="1">
              <a:lnSpc>
                <a:spcPct val="150000"/>
              </a:lnSpc>
            </a:pPr>
            <a:r>
              <a:rPr lang="en-US" altLang="zh-CN" sz="950" dirty="0">
                <a:solidFill>
                  <a:srgbClr val="FFFFFF"/>
                </a:solidFill>
                <a:latin typeface="Arial"/>
                <a:cs typeface="Arial"/>
              </a:rPr>
              <a:t>Automatic evaluation metrics can be biased</a:t>
            </a:r>
          </a:p>
          <a:p>
            <a:pPr>
              <a:lnSpc>
                <a:spcPct val="150000"/>
              </a:lnSpc>
            </a:pPr>
            <a:endParaRPr lang="zh-CN" altLang="en-US" sz="1000" dirty="0"/>
          </a:p>
        </p:txBody>
      </p:sp>
      <p:sp>
        <p:nvSpPr>
          <p:cNvPr id="2" name="灯片编号占位符 1">
            <a:extLst>
              <a:ext uri="{FF2B5EF4-FFF2-40B4-BE49-F238E27FC236}">
                <a16:creationId xmlns:a16="http://schemas.microsoft.com/office/drawing/2014/main" id="{2849BD30-F942-4B24-BCBB-8E89EFB54112}"/>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73</a:t>
            </a:fld>
            <a:r>
              <a:rPr lang="zh-CN" altLang="en-US"/>
              <a:t> </a:t>
            </a:r>
            <a:endParaRPr lang="en-US" altLang="zh-C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113035"/>
            <a:ext cx="3976211" cy="469359"/>
          </a:xfrm>
          <a:prstGeom prst="rect">
            <a:avLst/>
          </a:prstGeom>
        </p:spPr>
        <p:txBody>
          <a:bodyPr vert="horz" wrap="square" lIns="0" tIns="0" rIns="0" bIns="0" rtlCol="0">
            <a:spAutoFit/>
          </a:bodyPr>
          <a:lstStyle/>
          <a:p>
            <a:pPr marL="0" algn="ctr">
              <a:lnSpc>
                <a:spcPct val="100000"/>
              </a:lnSpc>
            </a:pPr>
            <a:r>
              <a:rPr dirty="0"/>
              <a:t>Dialogue Management</a:t>
            </a:r>
          </a:p>
          <a:p>
            <a:pPr marL="0" algn="ctr">
              <a:lnSpc>
                <a:spcPct val="100000"/>
              </a:lnSpc>
              <a:spcBef>
                <a:spcPts val="310"/>
              </a:spcBef>
            </a:pPr>
            <a:r>
              <a:rPr sz="1200" dirty="0"/>
              <a:t>Reinforcement Learning Signal in Task Oriented Settings</a:t>
            </a:r>
          </a:p>
        </p:txBody>
      </p:sp>
      <p:sp>
        <p:nvSpPr>
          <p:cNvPr id="5" name="object 5"/>
          <p:cNvSpPr/>
          <p:nvPr/>
        </p:nvSpPr>
        <p:spPr>
          <a:xfrm>
            <a:off x="359994" y="818249"/>
            <a:ext cx="4004444" cy="20299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9193" y="2962769"/>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7" name="object 7"/>
          <p:cNvSpPr/>
          <p:nvPr/>
        </p:nvSpPr>
        <p:spPr>
          <a:xfrm>
            <a:off x="309193" y="3007195"/>
            <a:ext cx="3989704" cy="310515"/>
          </a:xfrm>
          <a:custGeom>
            <a:avLst/>
            <a:gdLst/>
            <a:ahLst/>
            <a:cxnLst/>
            <a:rect l="l" t="t" r="r" b="b"/>
            <a:pathLst>
              <a:path w="3989704" h="310514">
                <a:moveTo>
                  <a:pt x="3989652" y="0"/>
                </a:moveTo>
                <a:lnTo>
                  <a:pt x="0" y="0"/>
                </a:lnTo>
                <a:lnTo>
                  <a:pt x="0" y="259333"/>
                </a:lnTo>
                <a:lnTo>
                  <a:pt x="16636" y="296847"/>
                </a:lnTo>
                <a:lnTo>
                  <a:pt x="3938852" y="310133"/>
                </a:lnTo>
                <a:lnTo>
                  <a:pt x="3953095" y="308088"/>
                </a:lnTo>
                <a:lnTo>
                  <a:pt x="3984215" y="282129"/>
                </a:lnTo>
                <a:lnTo>
                  <a:pt x="3989652" y="0"/>
                </a:lnTo>
                <a:close/>
              </a:path>
            </a:pathLst>
          </a:custGeom>
          <a:solidFill>
            <a:srgbClr val="076A82"/>
          </a:solidFill>
        </p:spPr>
        <p:txBody>
          <a:bodyPr wrap="square" lIns="0" tIns="0" rIns="0" bIns="0" rtlCol="0"/>
          <a:lstStyle/>
          <a:p>
            <a:endParaRPr/>
          </a:p>
        </p:txBody>
      </p:sp>
      <p:sp>
        <p:nvSpPr>
          <p:cNvPr id="8" name="object 8"/>
          <p:cNvSpPr txBox="1"/>
          <p:nvPr/>
        </p:nvSpPr>
        <p:spPr>
          <a:xfrm>
            <a:off x="347294" y="3009282"/>
            <a:ext cx="3587750" cy="278765"/>
          </a:xfrm>
          <a:prstGeom prst="rect">
            <a:avLst/>
          </a:prstGeom>
        </p:spPr>
        <p:txBody>
          <a:bodyPr vert="horz" wrap="square" lIns="0" tIns="0" rIns="0" bIns="0" rtlCol="0">
            <a:spAutoFit/>
          </a:bodyPr>
          <a:lstStyle/>
          <a:p>
            <a:pPr marL="12700" marR="5080">
              <a:lnSpc>
                <a:spcPct val="101499"/>
              </a:lnSpc>
            </a:pPr>
            <a:r>
              <a:rPr sz="900" dirty="0">
                <a:solidFill>
                  <a:srgbClr val="FFFFFF"/>
                </a:solidFill>
                <a:latin typeface="Arial"/>
                <a:cs typeface="Arial"/>
              </a:rPr>
              <a:t>The user simulator is usually required for dialogue system training before deployment</a:t>
            </a:r>
            <a:endParaRPr sz="900">
              <a:latin typeface="Arial"/>
              <a:cs typeface="Arial"/>
            </a:endParaRPr>
          </a:p>
        </p:txBody>
      </p:sp>
      <p:sp>
        <p:nvSpPr>
          <p:cNvPr id="2" name="灯片编号占位符 1">
            <a:extLst>
              <a:ext uri="{FF2B5EF4-FFF2-40B4-BE49-F238E27FC236}">
                <a16:creationId xmlns:a16="http://schemas.microsoft.com/office/drawing/2014/main" id="{44717A91-98BB-4BB9-B892-C3F1A1FB7C4E}"/>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74</a:t>
            </a:fld>
            <a:r>
              <a:rPr lang="zh-CN" altLang="en-US"/>
              <a:t> </a:t>
            </a:r>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Dialogue Management</a:t>
            </a:r>
          </a:p>
          <a:p>
            <a:pPr marL="0" algn="ctr">
              <a:lnSpc>
                <a:spcPct val="100000"/>
              </a:lnSpc>
              <a:spcBef>
                <a:spcPts val="310"/>
              </a:spcBef>
            </a:pPr>
            <a:r>
              <a:rPr sz="1200" spc="0" dirty="0"/>
              <a:t>Reinforcement Learning Signal</a:t>
            </a:r>
          </a:p>
        </p:txBody>
      </p:sp>
      <p:sp>
        <p:nvSpPr>
          <p:cNvPr id="5" name="object 5"/>
          <p:cNvSpPr/>
          <p:nvPr/>
        </p:nvSpPr>
        <p:spPr>
          <a:xfrm>
            <a:off x="651586" y="819244"/>
            <a:ext cx="3304759" cy="2319637"/>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6150AC99-24B8-4EC4-BF41-8925E0A0BAE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75</a:t>
            </a:fld>
            <a:r>
              <a:rPr lang="zh-CN" altLang="en-US" spc="-65"/>
              <a:t> </a:t>
            </a:r>
            <a:endParaRPr lang="en-US" altLang="zh-CN" spc="-2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dirty="0"/>
              <a:t>Dialogue Management</a:t>
            </a:r>
          </a:p>
          <a:p>
            <a:pPr marL="0" algn="ctr">
              <a:lnSpc>
                <a:spcPct val="100000"/>
              </a:lnSpc>
              <a:spcBef>
                <a:spcPts val="310"/>
              </a:spcBef>
            </a:pPr>
            <a:r>
              <a:rPr sz="1200" dirty="0"/>
              <a:t>Reinforcement Learning Signal</a:t>
            </a:r>
          </a:p>
        </p:txBody>
      </p:sp>
      <p:sp>
        <p:nvSpPr>
          <p:cNvPr id="3" name="内容占位符 2"/>
          <p:cNvSpPr>
            <a:spLocks noGrp="1"/>
          </p:cNvSpPr>
          <p:nvPr>
            <p:ph idx="1"/>
          </p:nvPr>
        </p:nvSpPr>
        <p:spPr/>
        <p:txBody>
          <a:bodyPr/>
          <a:lstStyle/>
          <a:p>
            <a:endParaRPr lang="en-US" altLang="zh-CN" sz="1100" dirty="0">
              <a:solidFill>
                <a:srgbClr val="FFFFFF"/>
              </a:solidFill>
              <a:latin typeface="Arial"/>
              <a:cs typeface="Arial"/>
            </a:endParaRPr>
          </a:p>
          <a:p>
            <a:r>
              <a:rPr lang="en-US" altLang="zh-CN" sz="1100" dirty="0">
                <a:solidFill>
                  <a:srgbClr val="FFFFFF"/>
                </a:solidFill>
                <a:latin typeface="Arial"/>
                <a:cs typeface="Arial"/>
              </a:rPr>
              <a:t>Reward modeling based on users’ </a:t>
            </a:r>
            <a:r>
              <a:rPr lang="en-US" altLang="zh-CN" sz="1100" dirty="0">
                <a:solidFill>
                  <a:srgbClr val="FFFF00"/>
                </a:solidFill>
                <a:latin typeface="Arial"/>
                <a:cs typeface="Arial"/>
              </a:rPr>
              <a:t>binary success rating</a:t>
            </a:r>
            <a:endParaRPr lang="en-US" altLang="zh-CN" sz="1100"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41A6AA70-1718-4C80-9114-7E03EE89E7D8}"/>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76</a:t>
            </a:fld>
            <a:r>
              <a:rPr lang="zh-CN" altLang="en-US"/>
              <a:t> </a:t>
            </a:r>
            <a:endParaRPr lang="en-US" altLang="zh-CN" dirty="0"/>
          </a:p>
        </p:txBody>
      </p:sp>
      <p:sp>
        <p:nvSpPr>
          <p:cNvPr id="8" name="object 8"/>
          <p:cNvSpPr/>
          <p:nvPr/>
        </p:nvSpPr>
        <p:spPr>
          <a:xfrm>
            <a:off x="247650" y="1425575"/>
            <a:ext cx="4160023" cy="154248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Reward Shaping for DM</a:t>
            </a:r>
          </a:p>
        </p:txBody>
      </p:sp>
      <p:sp>
        <p:nvSpPr>
          <p:cNvPr id="3" name="内容占位符 2"/>
          <p:cNvSpPr>
            <a:spLocks noGrp="1"/>
          </p:cNvSpPr>
          <p:nvPr>
            <p:ph idx="1"/>
          </p:nvPr>
        </p:nvSpPr>
        <p:spPr/>
        <p:txBody>
          <a:bodyPr>
            <a:normAutofit/>
          </a:bodyPr>
          <a:lstStyle/>
          <a:p>
            <a:pPr marL="0" indent="0">
              <a:lnSpc>
                <a:spcPct val="100000"/>
              </a:lnSpc>
              <a:buNone/>
            </a:pPr>
            <a:r>
              <a:rPr lang="en-US" altLang="zh-CN" sz="900" dirty="0">
                <a:solidFill>
                  <a:srgbClr val="52BCEB"/>
                </a:solidFill>
                <a:latin typeface="Arial"/>
                <a:cs typeface="Arial"/>
              </a:rPr>
              <a:t>[El </a:t>
            </a:r>
            <a:r>
              <a:rPr lang="en-US" altLang="zh-CN" sz="900" dirty="0" err="1">
                <a:solidFill>
                  <a:srgbClr val="52BCEB"/>
                </a:solidFill>
                <a:latin typeface="Arial"/>
                <a:cs typeface="Arial"/>
              </a:rPr>
              <a:t>Asri</a:t>
            </a:r>
            <a:r>
              <a:rPr lang="en-US" altLang="zh-CN" sz="900" dirty="0">
                <a:solidFill>
                  <a:srgbClr val="52BCEB"/>
                </a:solidFill>
                <a:latin typeface="Arial"/>
                <a:cs typeface="Arial"/>
              </a:rPr>
              <a:t> et al., 2014; Su et al., 2015]</a:t>
            </a:r>
            <a:endParaRPr lang="en-US" altLang="zh-CN" sz="900" dirty="0">
              <a:latin typeface="Arial"/>
              <a:cs typeface="Arial"/>
            </a:endParaRPr>
          </a:p>
          <a:p>
            <a:pPr marL="0" indent="0">
              <a:lnSpc>
                <a:spcPct val="100000"/>
              </a:lnSpc>
              <a:spcBef>
                <a:spcPts val="36"/>
              </a:spcBef>
              <a:buNone/>
            </a:pPr>
            <a:endParaRPr lang="en-US" altLang="zh-CN" sz="900" dirty="0">
              <a:latin typeface="Times New Roman"/>
              <a:cs typeface="Times New Roman"/>
            </a:endParaRPr>
          </a:p>
          <a:p>
            <a:pPr marL="0" marR="5080" indent="0">
              <a:lnSpc>
                <a:spcPct val="102600"/>
              </a:lnSpc>
              <a:buNone/>
            </a:pPr>
            <a:r>
              <a:rPr lang="en-US" altLang="zh-CN" sz="1100" dirty="0">
                <a:solidFill>
                  <a:srgbClr val="FFFFFF"/>
                </a:solidFill>
                <a:latin typeface="Arial"/>
                <a:cs typeface="Arial"/>
              </a:rPr>
              <a:t>Extra reward signal </a:t>
            </a:r>
            <a:r>
              <a:rPr lang="en-US" altLang="zh-CN" sz="1100" i="1" dirty="0">
                <a:solidFill>
                  <a:srgbClr val="FFFFFF"/>
                </a:solidFill>
                <a:latin typeface="Arial"/>
                <a:cs typeface="Arial"/>
              </a:rPr>
              <a:t>F  </a:t>
            </a:r>
            <a:r>
              <a:rPr lang="en-US" altLang="zh-CN" sz="1100" dirty="0">
                <a:solidFill>
                  <a:srgbClr val="FFFFFF"/>
                </a:solidFill>
                <a:latin typeface="Arial"/>
                <a:cs typeface="Arial"/>
              </a:rPr>
              <a:t>in addition to environmental reward </a:t>
            </a:r>
            <a:r>
              <a:rPr lang="en-US" altLang="zh-CN" sz="1100" i="1" dirty="0">
                <a:solidFill>
                  <a:srgbClr val="FFFFFF"/>
                </a:solidFill>
                <a:latin typeface="Arial"/>
                <a:cs typeface="Arial"/>
              </a:rPr>
              <a:t>R</a:t>
            </a:r>
            <a:r>
              <a:rPr lang="en-US" altLang="zh-CN" sz="1100" dirty="0">
                <a:solidFill>
                  <a:srgbClr val="FFFFFF"/>
                </a:solidFill>
                <a:latin typeface="Arial"/>
                <a:cs typeface="Arial"/>
              </a:rPr>
              <a:t>, making the system learn from the composite signal </a:t>
            </a:r>
            <a:r>
              <a:rPr lang="en-US" altLang="zh-CN" sz="1100" i="1" dirty="0">
                <a:solidFill>
                  <a:srgbClr val="FFFFFF"/>
                </a:solidFill>
                <a:latin typeface="Arial"/>
                <a:cs typeface="Arial"/>
              </a:rPr>
              <a:t>R </a:t>
            </a:r>
            <a:r>
              <a:rPr lang="en-US" altLang="zh-CN" sz="1100" dirty="0">
                <a:solidFill>
                  <a:srgbClr val="FFFFFF"/>
                </a:solidFill>
                <a:latin typeface="Euclid"/>
                <a:cs typeface="Euclid"/>
              </a:rPr>
              <a:t>+ </a:t>
            </a:r>
            <a:r>
              <a:rPr lang="en-US" altLang="zh-CN" sz="1100" i="1" dirty="0">
                <a:solidFill>
                  <a:srgbClr val="FFFFFF"/>
                </a:solidFill>
                <a:latin typeface="Arial"/>
                <a:cs typeface="Arial"/>
              </a:rPr>
              <a:t>F</a:t>
            </a:r>
            <a:endParaRPr lang="en-US" altLang="zh-CN" sz="1100" dirty="0">
              <a:latin typeface="Arial"/>
              <a:cs typeface="Arial"/>
            </a:endParaRPr>
          </a:p>
          <a:p>
            <a:pPr marL="0" indent="0">
              <a:lnSpc>
                <a:spcPct val="100000"/>
              </a:lnSpc>
              <a:spcBef>
                <a:spcPts val="3"/>
              </a:spcBef>
              <a:buNone/>
            </a:pPr>
            <a:endParaRPr lang="en-US" altLang="zh-CN" sz="1600" dirty="0">
              <a:latin typeface="Times New Roman"/>
              <a:cs typeface="Times New Roman"/>
            </a:endParaRPr>
          </a:p>
          <a:p>
            <a:pPr marL="0" indent="0">
              <a:lnSpc>
                <a:spcPct val="100000"/>
              </a:lnSpc>
              <a:buNone/>
            </a:pPr>
            <a:r>
              <a:rPr lang="en-US" altLang="zh-CN" sz="1100" dirty="0">
                <a:solidFill>
                  <a:srgbClr val="FFFFFF"/>
                </a:solidFill>
                <a:latin typeface="Arial"/>
                <a:cs typeface="Arial"/>
              </a:rPr>
              <a:t>Turn-level rewards via </a:t>
            </a:r>
            <a:r>
              <a:rPr lang="en-US" altLang="zh-CN" sz="1100" dirty="0" err="1">
                <a:solidFill>
                  <a:srgbClr val="FFFFFF"/>
                </a:solidFill>
                <a:latin typeface="Arial"/>
                <a:cs typeface="Arial"/>
              </a:rPr>
              <a:t>RNNs</a:t>
            </a:r>
            <a:endParaRPr lang="en-US" altLang="zh-CN" sz="1100" dirty="0">
              <a:latin typeface="Arial"/>
              <a:cs typeface="Arial"/>
            </a:endParaRPr>
          </a:p>
          <a:p>
            <a:pPr marL="0" indent="0">
              <a:buNone/>
            </a:pPr>
            <a:endParaRPr lang="zh-CN" altLang="en-US" sz="1100" dirty="0"/>
          </a:p>
        </p:txBody>
      </p:sp>
      <p:sp>
        <p:nvSpPr>
          <p:cNvPr id="2" name="灯片编号占位符 1">
            <a:extLst>
              <a:ext uri="{FF2B5EF4-FFF2-40B4-BE49-F238E27FC236}">
                <a16:creationId xmlns:a16="http://schemas.microsoft.com/office/drawing/2014/main" id="{EB22A4D4-C039-45A9-8A9D-37C75FFC86DB}"/>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77</a:t>
            </a:fld>
            <a:r>
              <a:rPr lang="zh-CN" altLang="en-US" spc="-65"/>
              <a:t> </a:t>
            </a:r>
            <a:endParaRPr lang="en-US" altLang="zh-CN" spc="-20" dirty="0"/>
          </a:p>
        </p:txBody>
      </p:sp>
      <p:sp>
        <p:nvSpPr>
          <p:cNvPr id="11" name="object 11"/>
          <p:cNvSpPr/>
          <p:nvPr/>
        </p:nvSpPr>
        <p:spPr>
          <a:xfrm>
            <a:off x="240004" y="2129568"/>
            <a:ext cx="2021742" cy="981537"/>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2521204" y="2116930"/>
            <a:ext cx="1749372" cy="124247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RL-Based DM: Quick Recap</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665D2D-BE2C-4BD8-BF7B-2041BE464A73}"/>
                  </a:ext>
                </a:extLst>
              </p:cNvPr>
              <p:cNvSpPr>
                <a:spLocks noGrp="1"/>
              </p:cNvSpPr>
              <p:nvPr>
                <p:ph idx="1"/>
              </p:nvPr>
            </p:nvSpPr>
            <p:spPr/>
            <p:txBody>
              <a:bodyPr>
                <a:normAutofit/>
              </a:bodyPr>
              <a:lstStyle/>
              <a:p>
                <a:pPr marL="12700">
                  <a:lnSpc>
                    <a:spcPct val="100000"/>
                  </a:lnSpc>
                </a:pPr>
                <a:r>
                  <a:rPr lang="en-US" altLang="zh-CN" dirty="0">
                    <a:solidFill>
                      <a:srgbClr val="FFFFFF"/>
                    </a:solidFill>
                    <a:latin typeface="Arial"/>
                    <a:cs typeface="Arial"/>
                  </a:rPr>
                  <a:t>Continuous state Markov Decision Process (MDP) composed by:</a:t>
                </a:r>
                <a:endParaRPr lang="en-US" altLang="zh-CN" dirty="0">
                  <a:latin typeface="Arial"/>
                  <a:cs typeface="Arial"/>
                </a:endParaRPr>
              </a:p>
              <a:p>
                <a:pPr marL="289560" indent="-177165">
                  <a:lnSpc>
                    <a:spcPct val="100000"/>
                  </a:lnSpc>
                  <a:buClr>
                    <a:srgbClr val="FFFFFF"/>
                  </a:buClr>
                  <a:buFont typeface="Arial Unicode MS"/>
                  <a:buChar char="□"/>
                  <a:tabLst>
                    <a:tab pos="290195" algn="l"/>
                  </a:tabLst>
                </a:pPr>
                <a:r>
                  <a:rPr lang="en-US" altLang="zh-CN" sz="1100" dirty="0">
                    <a:solidFill>
                      <a:srgbClr val="FFFFFF"/>
                    </a:solidFill>
                    <a:latin typeface="Arial"/>
                    <a:cs typeface="Arial"/>
                  </a:rPr>
                  <a:t>Multivariate belief state space </a:t>
                </a:r>
                <a:r>
                  <a:rPr lang="en-US" altLang="zh-CN" sz="1100" i="1" dirty="0">
                    <a:solidFill>
                      <a:srgbClr val="FFFFFF"/>
                    </a:solidFill>
                    <a:latin typeface="Arial"/>
                    <a:cs typeface="Arial"/>
                  </a:rPr>
                  <a:t>B</a:t>
                </a:r>
                <a:endParaRPr lang="en-US" altLang="zh-CN"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sz="1100" dirty="0">
                    <a:solidFill>
                      <a:srgbClr val="FFFFFF"/>
                    </a:solidFill>
                    <a:latin typeface="Arial"/>
                    <a:cs typeface="Arial"/>
                  </a:rPr>
                  <a:t>Finite set of (discrete) actions </a:t>
                </a:r>
                <a:r>
                  <a:rPr lang="en-US" altLang="zh-CN" sz="1100" i="1" dirty="0">
                    <a:solidFill>
                      <a:srgbClr val="FFFFFF"/>
                    </a:solidFill>
                    <a:latin typeface="Arial"/>
                    <a:cs typeface="Arial"/>
                  </a:rPr>
                  <a:t>A</a:t>
                </a:r>
                <a:endParaRPr lang="en-US" altLang="zh-CN"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sz="1100" dirty="0">
                    <a:solidFill>
                      <a:srgbClr val="FFFFFF"/>
                    </a:solidFill>
                    <a:latin typeface="Arial"/>
                    <a:cs typeface="Arial"/>
                  </a:rPr>
                  <a:t>Reward function </a:t>
                </a:r>
                <a:r>
                  <a:rPr lang="en-US" altLang="zh-CN" sz="1100" i="1" dirty="0">
                    <a:solidFill>
                      <a:srgbClr val="FFFFFF"/>
                    </a:solidFill>
                    <a:latin typeface="Arial"/>
                    <a:cs typeface="Arial"/>
                  </a:rPr>
                  <a:t>R</a:t>
                </a:r>
                <a:r>
                  <a:rPr lang="en-US" altLang="zh-CN" sz="1100" dirty="0">
                    <a:solidFill>
                      <a:srgbClr val="FFFFFF"/>
                    </a:solidFill>
                    <a:latin typeface="Euclid"/>
                    <a:cs typeface="Euclid"/>
                  </a:rPr>
                  <a:t>(</a:t>
                </a:r>
                <a:r>
                  <a:rPr lang="en-US" altLang="zh-CN" sz="1100" i="1" dirty="0">
                    <a:solidFill>
                      <a:srgbClr val="FFFFFF"/>
                    </a:solidFill>
                    <a:latin typeface="Arial"/>
                    <a:cs typeface="Arial"/>
                  </a:rPr>
                  <a:t>b, a</a:t>
                </a:r>
                <a:r>
                  <a:rPr lang="en-US" altLang="zh-CN" sz="1100" dirty="0">
                    <a:solidFill>
                      <a:srgbClr val="FFFFFF"/>
                    </a:solidFill>
                    <a:latin typeface="Euclid"/>
                    <a:cs typeface="Euclid"/>
                  </a:rPr>
                  <a:t>)= </a:t>
                </a:r>
                <a:r>
                  <a:rPr lang="en-US" altLang="zh-CN" sz="1100" i="1" dirty="0">
                    <a:solidFill>
                      <a:srgbClr val="FFFFFF"/>
                    </a:solidFill>
                    <a:latin typeface="Arial"/>
                    <a:cs typeface="Arial"/>
                  </a:rPr>
                  <a:t>r</a:t>
                </a:r>
                <a:r>
                  <a:rPr lang="en-US" altLang="zh-CN" i="1" baseline="-10416" dirty="0">
                    <a:solidFill>
                      <a:srgbClr val="FFFFFF"/>
                    </a:solidFill>
                    <a:latin typeface="Lucida Sans"/>
                    <a:cs typeface="Lucida Sans"/>
                  </a:rPr>
                  <a:t>t  </a:t>
                </a:r>
                <a:r>
                  <a:rPr lang="en-US" altLang="zh-CN" sz="1100" dirty="0">
                    <a:solidFill>
                      <a:srgbClr val="FFFFFF"/>
                    </a:solidFill>
                    <a:latin typeface="Arial"/>
                    <a:cs typeface="Arial"/>
                  </a:rPr>
                  <a:t>where </a:t>
                </a:r>
                <a:r>
                  <a:rPr lang="en-US" altLang="zh-CN" sz="1100" i="1" dirty="0">
                    <a:solidFill>
                      <a:srgbClr val="FFFFFF"/>
                    </a:solidFill>
                    <a:latin typeface="Arial"/>
                    <a:cs typeface="Arial"/>
                  </a:rPr>
                  <a:t>a </a:t>
                </a:r>
                <a14:m>
                  <m:oMath xmlns:m="http://schemas.openxmlformats.org/officeDocument/2006/math">
                    <m:r>
                      <a:rPr lang="en-US" altLang="zh-CN" sz="1100" i="1" dirty="0" smtClean="0">
                        <a:solidFill>
                          <a:srgbClr val="FFFFFF"/>
                        </a:solidFill>
                        <a:latin typeface="Cambria Math" panose="02040503050406030204" pitchFamily="18" charset="0"/>
                        <a:ea typeface="Cambria Math" panose="02040503050406030204" pitchFamily="18" charset="0"/>
                        <a:cs typeface="Arial"/>
                      </a:rPr>
                      <m:t>∈</m:t>
                    </m:r>
                  </m:oMath>
                </a14:m>
                <a:r>
                  <a:rPr lang="en-US" altLang="zh-CN" sz="1100" i="1" dirty="0">
                    <a:solidFill>
                      <a:srgbClr val="FFFFFF"/>
                    </a:solidFill>
                    <a:latin typeface="Arial"/>
                    <a:cs typeface="Arial"/>
                  </a:rPr>
                  <a:t> A, b </a:t>
                </a:r>
                <a14:m>
                  <m:oMath xmlns:m="http://schemas.openxmlformats.org/officeDocument/2006/math">
                    <m:r>
                      <a:rPr lang="en-US" altLang="zh-CN" sz="1100" i="1" dirty="0">
                        <a:solidFill>
                          <a:srgbClr val="FFFFFF"/>
                        </a:solidFill>
                        <a:latin typeface="Cambria Math" panose="02040503050406030204" pitchFamily="18" charset="0"/>
                        <a:ea typeface="Cambria Math" panose="02040503050406030204" pitchFamily="18" charset="0"/>
                        <a:cs typeface="Arial"/>
                      </a:rPr>
                      <m:t>∈</m:t>
                    </m:r>
                  </m:oMath>
                </a14:m>
                <a:r>
                  <a:rPr lang="en-US" altLang="zh-CN" sz="1100" i="1" dirty="0">
                    <a:solidFill>
                      <a:srgbClr val="FFFFFF"/>
                    </a:solidFill>
                    <a:latin typeface="Arial"/>
                    <a:cs typeface="Arial"/>
                  </a:rPr>
                  <a:t> B</a:t>
                </a:r>
                <a:endParaRPr lang="en-US" altLang="zh-CN" sz="1100" dirty="0">
                  <a:latin typeface="Arial"/>
                  <a:cs typeface="Arial"/>
                </a:endParaRPr>
              </a:p>
              <a:p>
                <a:pPr>
                  <a:lnSpc>
                    <a:spcPct val="100000"/>
                  </a:lnSpc>
                  <a:spcBef>
                    <a:spcPts val="44"/>
                  </a:spcBef>
                </a:pPr>
                <a:endParaRPr lang="en-US" altLang="zh-CN" sz="1600" dirty="0">
                  <a:latin typeface="Times New Roman"/>
                  <a:cs typeface="Times New Roman"/>
                </a:endParaRPr>
              </a:p>
              <a:p>
                <a:pPr marL="12700">
                  <a:lnSpc>
                    <a:spcPct val="100000"/>
                  </a:lnSpc>
                </a:pPr>
                <a:r>
                  <a:rPr lang="en-US" altLang="zh-CN" dirty="0">
                    <a:solidFill>
                      <a:srgbClr val="FFFFFF"/>
                    </a:solidFill>
                    <a:latin typeface="Arial"/>
                    <a:cs typeface="Arial"/>
                  </a:rPr>
                  <a:t>One of the critical challenges:  </a:t>
                </a:r>
                <a:r>
                  <a:rPr lang="en-US" altLang="zh-CN" b="1" dirty="0">
                    <a:solidFill>
                      <a:srgbClr val="FFFFFF"/>
                    </a:solidFill>
                    <a:latin typeface="Arial" panose="020B0604020202020204" pitchFamily="34" charset="0"/>
                    <a:cs typeface="Arial" panose="020B0604020202020204" pitchFamily="34" charset="0"/>
                  </a:rPr>
                  <a:t>sample-efficiency</a:t>
                </a:r>
                <a:endParaRPr lang="en-US" altLang="zh-CN" dirty="0">
                  <a:latin typeface="Arial" panose="020B0604020202020204" pitchFamily="34" charset="0"/>
                  <a:cs typeface="Arial" panose="020B0604020202020204" pitchFamily="34" charset="0"/>
                </a:endParaRPr>
              </a:p>
              <a:p>
                <a:pPr marL="12700">
                  <a:lnSpc>
                    <a:spcPct val="100000"/>
                  </a:lnSpc>
                  <a:spcBef>
                    <a:spcPts val="955"/>
                  </a:spcBef>
                </a:pPr>
                <a:r>
                  <a:rPr lang="en-US" altLang="zh-CN" dirty="0">
                    <a:solidFill>
                      <a:srgbClr val="FFFFFF"/>
                    </a:solidFill>
                    <a:latin typeface="Arial"/>
                    <a:cs typeface="Arial"/>
                  </a:rPr>
                  <a:t>Solutions:  Sample-efficient actor-critic</a:t>
                </a:r>
                <a:endParaRPr lang="en-US" altLang="zh-CN" dirty="0">
                  <a:latin typeface="Arial"/>
                  <a:cs typeface="Arial"/>
                </a:endParaRPr>
              </a:p>
              <a:p>
                <a:pPr marL="289560" indent="-158115">
                  <a:lnSpc>
                    <a:spcPct val="100000"/>
                  </a:lnSpc>
                  <a:spcBef>
                    <a:spcPts val="980"/>
                  </a:spcBef>
                  <a:buClr>
                    <a:srgbClr val="FFFFFF"/>
                  </a:buClr>
                  <a:buFont typeface="Arial Unicode MS"/>
                  <a:buChar char="□"/>
                  <a:tabLst>
                    <a:tab pos="290195" algn="l"/>
                  </a:tabLst>
                </a:pPr>
                <a:r>
                  <a:rPr lang="en-US" altLang="zh-CN" sz="1050" dirty="0">
                    <a:solidFill>
                      <a:srgbClr val="FFFFFF"/>
                    </a:solidFill>
                    <a:latin typeface="Arial"/>
                    <a:cs typeface="Arial"/>
                  </a:rPr>
                  <a:t>O</a:t>
                </a:r>
                <a:r>
                  <a:rPr lang="en-US" altLang="zh-CN" sz="1050" dirty="0">
                    <a:solidFill>
                      <a:srgbClr val="FFFFFF"/>
                    </a:solidFill>
                    <a:latin typeface="Arial Narrow"/>
                    <a:cs typeface="Arial Narrow"/>
                  </a:rPr>
                  <a:t>ff</a:t>
                </a:r>
                <a:r>
                  <a:rPr lang="en-US" altLang="zh-CN" sz="1050" dirty="0">
                    <a:solidFill>
                      <a:srgbClr val="FFFFFF"/>
                    </a:solidFill>
                    <a:latin typeface="Arial"/>
                    <a:cs typeface="Arial"/>
                  </a:rPr>
                  <a:t>-policy learning with experience replay</a:t>
                </a:r>
                <a:endParaRPr lang="en-US" altLang="zh-CN" sz="1050" dirty="0">
                  <a:latin typeface="Arial"/>
                  <a:cs typeface="Arial"/>
                </a:endParaRPr>
              </a:p>
              <a:p>
                <a:pPr marL="289560" indent="-158115">
                  <a:lnSpc>
                    <a:spcPct val="100000"/>
                  </a:lnSpc>
                  <a:spcBef>
                    <a:spcPts val="570"/>
                  </a:spcBef>
                  <a:buClr>
                    <a:srgbClr val="FFFFFF"/>
                  </a:buClr>
                  <a:buFont typeface="Arial Unicode MS"/>
                  <a:buChar char="□"/>
                  <a:tabLst>
                    <a:tab pos="290195" algn="l"/>
                  </a:tabLst>
                </a:pPr>
                <a:r>
                  <a:rPr lang="en-US" altLang="zh-CN" sz="1050" dirty="0">
                    <a:solidFill>
                      <a:srgbClr val="FFFFFF"/>
                    </a:solidFill>
                    <a:latin typeface="Arial"/>
                    <a:cs typeface="Arial"/>
                  </a:rPr>
                  <a:t>Better Gradient Update</a:t>
                </a:r>
                <a:endParaRPr lang="zh-CN" altLang="en-US" sz="1400" dirty="0"/>
              </a:p>
            </p:txBody>
          </p:sp>
        </mc:Choice>
        <mc:Fallback xmlns="">
          <p:sp>
            <p:nvSpPr>
              <p:cNvPr id="3" name="内容占位符 2">
                <a:extLst>
                  <a:ext uri="{FF2B5EF4-FFF2-40B4-BE49-F238E27FC236}">
                    <a16:creationId xmlns:a16="http://schemas.microsoft.com/office/drawing/2014/main" id="{F4665D2D-BE2C-4BD8-BF7B-2041BE464A73}"/>
                  </a:ext>
                </a:extLst>
              </p:cNvPr>
              <p:cNvSpPr>
                <a:spLocks noGrp="1" noRot="1" noChangeAspect="1" noMove="1" noResize="1" noEditPoints="1" noAdjustHandles="1" noChangeArrowheads="1" noChangeShapeType="1" noTextEdit="1"/>
              </p:cNvSpPr>
              <p:nvPr>
                <p:ph idx="1"/>
              </p:nvPr>
            </p:nvSpPr>
            <p:spPr>
              <a:blipFill>
                <a:blip r:embed="rId3"/>
                <a:stretch>
                  <a:fillRect t="-23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3320C716-50DB-42A5-B7D5-6AD9FF6D62AC}"/>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78</a:t>
            </a:fld>
            <a:r>
              <a:rPr lang="zh-CN" altLang="en-US" spc="-65"/>
              <a:t> </a:t>
            </a:r>
            <a:endParaRPr lang="en-US" altLang="zh-CN" spc="-2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Sample efficient RL</a:t>
            </a:r>
          </a:p>
        </p:txBody>
      </p:sp>
      <p:sp>
        <p:nvSpPr>
          <p:cNvPr id="3" name="内容占位符 2"/>
          <p:cNvSpPr>
            <a:spLocks noGrp="1"/>
          </p:cNvSpPr>
          <p:nvPr>
            <p:ph idx="1"/>
          </p:nvPr>
        </p:nvSpPr>
        <p:spPr/>
        <p:txBody>
          <a:bodyPr>
            <a:normAutofit/>
          </a:bodyPr>
          <a:lstStyle/>
          <a:p>
            <a:pPr marL="12700" indent="0">
              <a:lnSpc>
                <a:spcPct val="100000"/>
              </a:lnSpc>
              <a:buNone/>
            </a:pPr>
            <a:r>
              <a:rPr lang="en-US" altLang="zh-CN" sz="1100" b="1" dirty="0">
                <a:solidFill>
                  <a:srgbClr val="FFFFFF"/>
                </a:solidFill>
                <a:latin typeface="Arial" panose="020B0604020202020204" pitchFamily="34" charset="0"/>
                <a:cs typeface="Arial" panose="020B0604020202020204" pitchFamily="34" charset="0"/>
              </a:rPr>
              <a:t>Experience Replay (ACER, TRACER, </a:t>
            </a:r>
            <a:r>
              <a:rPr lang="en-US" altLang="zh-CN" sz="1100" b="1" dirty="0" err="1">
                <a:solidFill>
                  <a:srgbClr val="FFFFFF"/>
                </a:solidFill>
                <a:latin typeface="Arial" panose="020B0604020202020204" pitchFamily="34" charset="0"/>
                <a:cs typeface="Arial" panose="020B0604020202020204" pitchFamily="34" charset="0"/>
              </a:rPr>
              <a:t>eNACER</a:t>
            </a:r>
            <a:r>
              <a:rPr lang="en-US" altLang="zh-CN" sz="1100" b="1" dirty="0">
                <a:solidFill>
                  <a:srgbClr val="FFFFFF"/>
                </a:solidFill>
                <a:latin typeface="Arial" panose="020B0604020202020204" pitchFamily="34" charset="0"/>
                <a:cs typeface="Arial" panose="020B0604020202020204" pitchFamily="34" charset="0"/>
              </a:rPr>
              <a:t>)</a:t>
            </a:r>
            <a:endParaRPr lang="en-US" altLang="zh-CN" sz="1100" dirty="0">
              <a:latin typeface="Arial" panose="020B0604020202020204" pitchFamily="34" charset="0"/>
              <a:cs typeface="Arial" panose="020B0604020202020204" pitchFamily="34" charset="0"/>
            </a:endParaRPr>
          </a:p>
          <a:p>
            <a:pPr marL="0" indent="0">
              <a:lnSpc>
                <a:spcPct val="100000"/>
              </a:lnSpc>
              <a:spcBef>
                <a:spcPts val="994"/>
              </a:spcBef>
              <a:buNone/>
            </a:pPr>
            <a:r>
              <a:rPr lang="en-US" altLang="zh-CN" sz="1050" dirty="0">
                <a:solidFill>
                  <a:srgbClr val="FFFFFF"/>
                </a:solidFill>
                <a:latin typeface="Arial"/>
                <a:cs typeface="Arial"/>
              </a:rPr>
              <a:t>Make efficient use of past data</a:t>
            </a:r>
            <a:endParaRPr lang="en-US" altLang="zh-CN" sz="1050" dirty="0">
              <a:latin typeface="Arial"/>
              <a:cs typeface="Arial"/>
            </a:endParaRPr>
          </a:p>
          <a:p>
            <a:pPr marL="0" indent="0">
              <a:lnSpc>
                <a:spcPct val="100000"/>
              </a:lnSpc>
              <a:buNone/>
            </a:pPr>
            <a:r>
              <a:rPr lang="en-US" altLang="zh-CN" sz="1050" dirty="0">
                <a:solidFill>
                  <a:srgbClr val="52BCEB"/>
                </a:solidFill>
                <a:latin typeface="Arial"/>
                <a:cs typeface="Arial"/>
              </a:rPr>
              <a:t>[Su et al., 2017; Wang et al., 2017; Weisz et al., 2018]</a:t>
            </a:r>
            <a:endParaRPr lang="en-US" altLang="zh-CN" sz="1050" dirty="0">
              <a:latin typeface="Arial"/>
              <a:cs typeface="Arial"/>
            </a:endParaRPr>
          </a:p>
          <a:p>
            <a:pPr marL="0" indent="0">
              <a:buNone/>
            </a:pPr>
            <a:endParaRPr lang="zh-CN" altLang="en-US" sz="1050" dirty="0"/>
          </a:p>
        </p:txBody>
      </p:sp>
      <p:sp>
        <p:nvSpPr>
          <p:cNvPr id="2" name="灯片编号占位符 1">
            <a:extLst>
              <a:ext uri="{FF2B5EF4-FFF2-40B4-BE49-F238E27FC236}">
                <a16:creationId xmlns:a16="http://schemas.microsoft.com/office/drawing/2014/main" id="{33FF45F8-02BA-4985-B159-4D37EECAC261}"/>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79</a:t>
            </a:fld>
            <a:r>
              <a:rPr lang="zh-CN" altLang="en-US" spc="-65"/>
              <a:t> </a:t>
            </a:r>
            <a:endParaRPr lang="en-US" altLang="zh-CN" spc="-20" dirty="0"/>
          </a:p>
        </p:txBody>
      </p:sp>
      <p:sp>
        <p:nvSpPr>
          <p:cNvPr id="8" name="object 8"/>
          <p:cNvSpPr/>
          <p:nvPr/>
        </p:nvSpPr>
        <p:spPr>
          <a:xfrm>
            <a:off x="190500" y="1501775"/>
            <a:ext cx="4237875" cy="186636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Conversational AI = Conversational UI?</a:t>
            </a:r>
          </a:p>
        </p:txBody>
      </p:sp>
      <p:sp>
        <p:nvSpPr>
          <p:cNvPr id="2" name="内容占位符 1">
            <a:extLst>
              <a:ext uri="{FF2B5EF4-FFF2-40B4-BE49-F238E27FC236}">
                <a16:creationId xmlns:a16="http://schemas.microsoft.com/office/drawing/2014/main" id="{0547ACBD-77CA-4EC1-9E94-3E39F5A0C32A}"/>
              </a:ext>
            </a:extLst>
          </p:cNvPr>
          <p:cNvSpPr>
            <a:spLocks noGrp="1"/>
          </p:cNvSpPr>
          <p:nvPr>
            <p:ph idx="1"/>
          </p:nvPr>
        </p:nvSpPr>
        <p:spPr/>
        <p:txBody>
          <a:bodyPr/>
          <a:lstStyle/>
          <a:p>
            <a:endParaRPr lang="zh-CN" altLang="en-US"/>
          </a:p>
        </p:txBody>
      </p:sp>
      <p:sp>
        <p:nvSpPr>
          <p:cNvPr id="6" name="object 6"/>
          <p:cNvSpPr/>
          <p:nvPr/>
        </p:nvSpPr>
        <p:spPr>
          <a:xfrm>
            <a:off x="379425" y="661678"/>
            <a:ext cx="3848788" cy="2517550"/>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D1818118-BE21-4DBE-BDA3-52788FE5004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8</a:t>
            </a:fld>
            <a:r>
              <a:rPr lang="zh-CN" altLang="en-US" spc="-65"/>
              <a:t> </a:t>
            </a:r>
            <a:endParaRPr lang="en-US" altLang="zh-CN" spc="-2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69BE7CD-B190-42FD-B530-959CB3DF4A58}"/>
              </a:ext>
            </a:extLst>
          </p:cNvPr>
          <p:cNvSpPr>
            <a:spLocks noGrp="1"/>
          </p:cNvSpPr>
          <p:nvPr>
            <p:ph type="title"/>
          </p:nvPr>
        </p:nvSpPr>
        <p:spPr/>
        <p:txBody>
          <a:bodyPr/>
          <a:lstStyle/>
          <a:p>
            <a:r>
              <a:rPr lang="en-US" altLang="zh-CN" dirty="0"/>
              <a:t>DM-RL Training</a:t>
            </a:r>
            <a:endParaRPr lang="zh-CN" altLang="en-US" dirty="0"/>
          </a:p>
        </p:txBody>
      </p:sp>
      <p:sp>
        <p:nvSpPr>
          <p:cNvPr id="6" name="文本占位符 5">
            <a:extLst>
              <a:ext uri="{FF2B5EF4-FFF2-40B4-BE49-F238E27FC236}">
                <a16:creationId xmlns:a16="http://schemas.microsoft.com/office/drawing/2014/main" id="{B97F6BCE-22B3-4E86-88B2-60B3F27E1934}"/>
              </a:ext>
            </a:extLst>
          </p:cNvPr>
          <p:cNvSpPr>
            <a:spLocks noGrp="1"/>
          </p:cNvSpPr>
          <p:nvPr>
            <p:ph type="body" idx="1"/>
          </p:nvPr>
        </p:nvSpPr>
        <p:spPr/>
        <p:txBody>
          <a:bodyPr/>
          <a:lstStyle/>
          <a:p>
            <a:r>
              <a:rPr lang="en-US" altLang="zh-CN" dirty="0"/>
              <a:t>User Simulation</a:t>
            </a:r>
            <a:endParaRPr lang="zh-CN" altLang="en-US" dirty="0"/>
          </a:p>
        </p:txBody>
      </p:sp>
      <p:sp>
        <p:nvSpPr>
          <p:cNvPr id="4" name="灯片编号占位符 3">
            <a:extLst>
              <a:ext uri="{FF2B5EF4-FFF2-40B4-BE49-F238E27FC236}">
                <a16:creationId xmlns:a16="http://schemas.microsoft.com/office/drawing/2014/main" id="{3F1DB125-EF0E-4619-BD9E-2990EE322310}"/>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80</a:t>
            </a:fld>
            <a:r>
              <a:rPr lang="zh-CN" altLang="en-US" spc="-65"/>
              <a:t> </a:t>
            </a:r>
            <a:endParaRPr lang="en-US" altLang="zh-CN" spc="-20" dirty="0"/>
          </a:p>
        </p:txBody>
      </p:sp>
    </p:spTree>
    <p:extLst>
      <p:ext uri="{BB962C8B-B14F-4D97-AF65-F5344CB8AC3E}">
        <p14:creationId xmlns:p14="http://schemas.microsoft.com/office/powerpoint/2010/main" val="39456906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dirty="0"/>
              <a:t>Dialogue Management</a:t>
            </a:r>
          </a:p>
        </p:txBody>
      </p:sp>
      <p:sp>
        <p:nvSpPr>
          <p:cNvPr id="2" name="内容占位符 1"/>
          <p:cNvSpPr>
            <a:spLocks noGrp="1"/>
          </p:cNvSpPr>
          <p:nvPr>
            <p:ph idx="1"/>
          </p:nvPr>
        </p:nvSpPr>
        <p:spPr>
          <a:xfrm>
            <a:off x="316945" y="587375"/>
            <a:ext cx="4197905" cy="2590800"/>
          </a:xfrm>
        </p:spPr>
        <p:txBody>
          <a:bodyPr>
            <a:normAutofit/>
          </a:bodyPr>
          <a:lstStyle/>
          <a:p>
            <a:pPr marL="71120">
              <a:lnSpc>
                <a:spcPct val="100000"/>
              </a:lnSpc>
            </a:pPr>
            <a:r>
              <a:rPr lang="en-US" altLang="zh-CN" b="1" dirty="0">
                <a:solidFill>
                  <a:srgbClr val="FFFFFF"/>
                </a:solidFill>
                <a:latin typeface="Arial" panose="020B0604020202020204" pitchFamily="34" charset="0"/>
                <a:cs typeface="Arial" panose="020B0604020202020204" pitchFamily="34" charset="0"/>
              </a:rPr>
              <a:t>Training Approaches</a:t>
            </a:r>
            <a:endParaRPr lang="en-US" altLang="zh-CN" dirty="0">
              <a:latin typeface="Arial" panose="020B0604020202020204" pitchFamily="34" charset="0"/>
              <a:cs typeface="Arial" panose="020B0604020202020204" pitchFamily="34" charset="0"/>
            </a:endParaRPr>
          </a:p>
          <a:p>
            <a:pPr marL="243220" lvl="1">
              <a:lnSpc>
                <a:spcPct val="100000"/>
              </a:lnSpc>
              <a:spcBef>
                <a:spcPts val="700"/>
              </a:spcBef>
            </a:pPr>
            <a:r>
              <a:rPr lang="en-US" altLang="zh-CN" sz="1050" b="1" dirty="0">
                <a:solidFill>
                  <a:srgbClr val="FFFFFF"/>
                </a:solidFill>
                <a:latin typeface="Arial" panose="020B0604020202020204" pitchFamily="34" charset="0"/>
                <a:cs typeface="Arial" panose="020B0604020202020204" pitchFamily="34" charset="0"/>
              </a:rPr>
              <a:t>Supervised Learning (SL)</a:t>
            </a:r>
            <a:endParaRPr lang="en-US" altLang="zh-CN" sz="1050" dirty="0">
              <a:latin typeface="Arial" panose="020B0604020202020204" pitchFamily="34" charset="0"/>
              <a:cs typeface="Arial" panose="020B0604020202020204" pitchFamily="34" charset="0"/>
            </a:endParaRPr>
          </a:p>
          <a:p>
            <a:pPr marL="750601" lvl="2" indent="-177165">
              <a:lnSpc>
                <a:spcPct val="100000"/>
              </a:lnSpc>
              <a:buClr>
                <a:srgbClr val="FFFFFF"/>
              </a:buClr>
              <a:buFont typeface="Arial Unicode MS"/>
              <a:buChar char="□"/>
              <a:tabLst>
                <a:tab pos="290195" algn="l"/>
              </a:tabLst>
            </a:pPr>
            <a:r>
              <a:rPr lang="en-US" altLang="zh-CN" dirty="0">
                <a:solidFill>
                  <a:srgbClr val="FFFFFF"/>
                </a:solidFill>
                <a:latin typeface="Arial"/>
                <a:cs typeface="Arial"/>
              </a:rPr>
              <a:t>Wizard-of-Oz (</a:t>
            </a:r>
            <a:r>
              <a:rPr lang="en-US" altLang="zh-CN" dirty="0" err="1">
                <a:solidFill>
                  <a:srgbClr val="FFFFFF"/>
                </a:solidFill>
                <a:latin typeface="Arial"/>
                <a:cs typeface="Arial"/>
              </a:rPr>
              <a:t>WoZ</a:t>
            </a:r>
            <a:r>
              <a:rPr lang="en-US" altLang="zh-CN" dirty="0">
                <a:solidFill>
                  <a:srgbClr val="FFFFFF"/>
                </a:solidFill>
                <a:latin typeface="Arial"/>
                <a:cs typeface="Arial"/>
              </a:rPr>
              <a:t>) methods to collect (high-quality?)  data</a:t>
            </a:r>
            <a:endParaRPr lang="en-US" altLang="zh-CN" dirty="0">
              <a:latin typeface="Arial"/>
              <a:cs typeface="Arial"/>
            </a:endParaRPr>
          </a:p>
          <a:p>
            <a:pPr marL="750601" lvl="2" indent="-177165">
              <a:lnSpc>
                <a:spcPct val="100000"/>
              </a:lnSpc>
              <a:spcBef>
                <a:spcPts val="120"/>
              </a:spcBef>
              <a:buClr>
                <a:srgbClr val="FFFFFF"/>
              </a:buClr>
              <a:buFont typeface="Arial Unicode MS"/>
              <a:buChar char="□"/>
              <a:tabLst>
                <a:tab pos="290195" algn="l"/>
              </a:tabLst>
            </a:pPr>
            <a:r>
              <a:rPr lang="en-US" altLang="zh-CN" dirty="0">
                <a:solidFill>
                  <a:srgbClr val="FFFFFF"/>
                </a:solidFill>
                <a:latin typeface="Arial"/>
                <a:cs typeface="Arial"/>
              </a:rPr>
              <a:t>Easy to get to reasonable performance</a:t>
            </a:r>
            <a:endParaRPr lang="en-US" altLang="zh-CN" dirty="0">
              <a:latin typeface="Arial"/>
              <a:cs typeface="Arial"/>
            </a:endParaRPr>
          </a:p>
          <a:p>
            <a:pPr marL="750601" lvl="2" indent="-177165">
              <a:lnSpc>
                <a:spcPct val="100000"/>
              </a:lnSpc>
              <a:spcBef>
                <a:spcPts val="120"/>
              </a:spcBef>
              <a:buClr>
                <a:srgbClr val="FFFFFF"/>
              </a:buClr>
              <a:buFont typeface="Arial Unicode MS"/>
              <a:buChar char="□"/>
              <a:tabLst>
                <a:tab pos="290195" algn="l"/>
              </a:tabLst>
            </a:pPr>
            <a:r>
              <a:rPr lang="en-US" altLang="zh-CN" dirty="0">
                <a:solidFill>
                  <a:srgbClr val="FFC000"/>
                </a:solidFill>
                <a:latin typeface="Arial"/>
                <a:cs typeface="Arial"/>
              </a:rPr>
              <a:t>No planning, not optimal in deploying environments</a:t>
            </a:r>
          </a:p>
          <a:p>
            <a:pPr marL="750601" lvl="2" indent="-177165">
              <a:lnSpc>
                <a:spcPct val="100000"/>
              </a:lnSpc>
              <a:spcBef>
                <a:spcPts val="120"/>
              </a:spcBef>
              <a:buClr>
                <a:srgbClr val="FFFFFF"/>
              </a:buClr>
              <a:buFont typeface="Arial Unicode MS"/>
              <a:buChar char="□"/>
              <a:tabLst>
                <a:tab pos="290195" algn="l"/>
              </a:tabLst>
            </a:pPr>
            <a:r>
              <a:rPr lang="en-US" altLang="zh-CN" dirty="0">
                <a:solidFill>
                  <a:srgbClr val="FFC000"/>
                </a:solidFill>
                <a:latin typeface="Arial"/>
                <a:cs typeface="Arial"/>
              </a:rPr>
              <a:t>Low coverage</a:t>
            </a:r>
          </a:p>
          <a:p>
            <a:pPr lvl="1">
              <a:lnSpc>
                <a:spcPct val="100000"/>
              </a:lnSpc>
              <a:spcBef>
                <a:spcPts val="40"/>
              </a:spcBef>
              <a:buClr>
                <a:srgbClr val="FFFFFF"/>
              </a:buClr>
              <a:buFont typeface="Arial Unicode MS"/>
              <a:buChar char="□"/>
            </a:pPr>
            <a:endParaRPr lang="en-US" altLang="zh-CN" sz="1000" dirty="0">
              <a:latin typeface="Times New Roman"/>
              <a:cs typeface="Times New Roman"/>
            </a:endParaRPr>
          </a:p>
          <a:p>
            <a:pPr marL="243220" lvl="1">
              <a:lnSpc>
                <a:spcPct val="100000"/>
              </a:lnSpc>
            </a:pPr>
            <a:r>
              <a:rPr lang="en-US" altLang="zh-CN" sz="1050" b="1" dirty="0">
                <a:solidFill>
                  <a:srgbClr val="FFFFFF"/>
                </a:solidFill>
                <a:latin typeface="Arial" panose="020B0604020202020204" pitchFamily="34" charset="0"/>
                <a:cs typeface="Arial" panose="020B0604020202020204" pitchFamily="34" charset="0"/>
              </a:rPr>
              <a:t>Reinforcement Learning (</a:t>
            </a:r>
            <a:r>
              <a:rPr lang="en-US" altLang="zh-CN" sz="1050" b="1" dirty="0" err="1">
                <a:solidFill>
                  <a:srgbClr val="FFFFFF"/>
                </a:solidFill>
                <a:latin typeface="Arial" panose="020B0604020202020204" pitchFamily="34" charset="0"/>
                <a:cs typeface="Arial" panose="020B0604020202020204" pitchFamily="34" charset="0"/>
              </a:rPr>
              <a:t>RL</a:t>
            </a:r>
            <a:r>
              <a:rPr lang="en-US" altLang="zh-CN" sz="1050" b="1" dirty="0">
                <a:solidFill>
                  <a:srgbClr val="FFFFFF"/>
                </a:solidFill>
                <a:latin typeface="Arial" panose="020B0604020202020204" pitchFamily="34" charset="0"/>
                <a:cs typeface="Arial" panose="020B0604020202020204" pitchFamily="34" charset="0"/>
              </a:rPr>
              <a:t>)</a:t>
            </a:r>
            <a:endParaRPr lang="en-US" altLang="zh-CN" sz="1050" dirty="0">
              <a:latin typeface="Arial" panose="020B0604020202020204" pitchFamily="34" charset="0"/>
              <a:cs typeface="Arial" panose="020B0604020202020204" pitchFamily="34" charset="0"/>
            </a:endParaRPr>
          </a:p>
          <a:p>
            <a:pPr marL="750601" lvl="2" indent="-177165">
              <a:lnSpc>
                <a:spcPct val="100000"/>
              </a:lnSpc>
              <a:buClr>
                <a:srgbClr val="FFFFFF"/>
              </a:buClr>
              <a:buFont typeface="Arial Unicode MS"/>
              <a:buChar char="□"/>
              <a:tabLst>
                <a:tab pos="290195" algn="l"/>
              </a:tabLst>
            </a:pPr>
            <a:r>
              <a:rPr lang="en-US" altLang="zh-CN" dirty="0">
                <a:solidFill>
                  <a:srgbClr val="FFFFFF"/>
                </a:solidFill>
                <a:latin typeface="Arial"/>
                <a:cs typeface="Arial"/>
              </a:rPr>
              <a:t>Learn policy online with </a:t>
            </a:r>
            <a:r>
              <a:rPr lang="en-US" altLang="zh-CN" dirty="0">
                <a:solidFill>
                  <a:srgbClr val="FFFF00"/>
                </a:solidFill>
                <a:latin typeface="Arial"/>
                <a:cs typeface="Arial"/>
              </a:rPr>
              <a:t>real or simulated users</a:t>
            </a:r>
            <a:endParaRPr lang="en-US" altLang="zh-CN" dirty="0">
              <a:latin typeface="Arial"/>
              <a:cs typeface="Arial"/>
            </a:endParaRPr>
          </a:p>
          <a:p>
            <a:pPr marL="750601" lvl="2" indent="-177165">
              <a:lnSpc>
                <a:spcPct val="100000"/>
              </a:lnSpc>
              <a:spcBef>
                <a:spcPts val="120"/>
              </a:spcBef>
              <a:buClr>
                <a:srgbClr val="FFFFFF"/>
              </a:buClr>
              <a:buFont typeface="Arial Unicode MS"/>
              <a:buChar char="□"/>
              <a:tabLst>
                <a:tab pos="290195" algn="l"/>
              </a:tabLst>
            </a:pPr>
            <a:r>
              <a:rPr lang="en-US" altLang="zh-CN" dirty="0">
                <a:solidFill>
                  <a:srgbClr val="FFC000"/>
                </a:solidFill>
                <a:latin typeface="Arial"/>
                <a:cs typeface="Arial"/>
              </a:rPr>
              <a:t>Poor performance in early training stages</a:t>
            </a:r>
          </a:p>
          <a:p>
            <a:pPr lvl="1">
              <a:lnSpc>
                <a:spcPct val="100000"/>
              </a:lnSpc>
              <a:spcBef>
                <a:spcPts val="52"/>
              </a:spcBef>
            </a:pPr>
            <a:endParaRPr lang="en-US" altLang="zh-CN" sz="1000" dirty="0">
              <a:latin typeface="Times New Roman"/>
              <a:cs typeface="Times New Roman"/>
            </a:endParaRPr>
          </a:p>
          <a:p>
            <a:pPr marL="243220" lvl="1">
              <a:lnSpc>
                <a:spcPct val="100000"/>
              </a:lnSpc>
            </a:pPr>
            <a:r>
              <a:rPr lang="en-US" altLang="zh-CN" sz="1050" dirty="0">
                <a:solidFill>
                  <a:srgbClr val="FFFFFF"/>
                </a:solidFill>
                <a:latin typeface="Arial"/>
                <a:cs typeface="Arial"/>
              </a:rPr>
              <a:t>Combine the best of both worlds using one single model</a:t>
            </a:r>
            <a:endParaRPr lang="en-US" altLang="zh-CN" sz="1050" dirty="0">
              <a:latin typeface="Arial"/>
              <a:cs typeface="Arial"/>
            </a:endParaRPr>
          </a:p>
          <a:p>
            <a:pPr marL="473741" lvl="2">
              <a:lnSpc>
                <a:spcPct val="100000"/>
              </a:lnSpc>
            </a:pPr>
            <a:r>
              <a:rPr lang="en-US" altLang="zh-CN" sz="700" dirty="0">
                <a:solidFill>
                  <a:srgbClr val="52BCEB"/>
                </a:solidFill>
                <a:latin typeface="Arial"/>
                <a:cs typeface="Arial"/>
              </a:rPr>
              <a:t>[</a:t>
            </a:r>
            <a:r>
              <a:rPr lang="en-US" altLang="zh-CN" sz="700" dirty="0" err="1">
                <a:solidFill>
                  <a:srgbClr val="52BCEB"/>
                </a:solidFill>
                <a:latin typeface="Arial"/>
                <a:cs typeface="Arial"/>
              </a:rPr>
              <a:t>Rieser</a:t>
            </a:r>
            <a:r>
              <a:rPr lang="en-US" altLang="zh-CN" sz="700" dirty="0">
                <a:solidFill>
                  <a:srgbClr val="52BCEB"/>
                </a:solidFill>
                <a:latin typeface="Arial"/>
                <a:cs typeface="Arial"/>
              </a:rPr>
              <a:t> and Lemon, 2016; Henderson, 2008; </a:t>
            </a:r>
            <a:r>
              <a:rPr lang="en-US" altLang="zh-CN" sz="700" dirty="0" err="1">
                <a:solidFill>
                  <a:srgbClr val="52BCEB"/>
                </a:solidFill>
                <a:latin typeface="Arial"/>
                <a:cs typeface="Arial"/>
              </a:rPr>
              <a:t>Fatemi</a:t>
            </a:r>
            <a:r>
              <a:rPr lang="en-US" altLang="zh-CN" sz="700" dirty="0">
                <a:solidFill>
                  <a:srgbClr val="52BCEB"/>
                </a:solidFill>
                <a:latin typeface="Arial"/>
                <a:cs typeface="Arial"/>
              </a:rPr>
              <a:t>, 2016; Zhao, 2016; Williams, 2017]</a:t>
            </a:r>
            <a:endParaRPr lang="zh-CN" altLang="en-US" dirty="0"/>
          </a:p>
        </p:txBody>
      </p:sp>
      <p:sp>
        <p:nvSpPr>
          <p:cNvPr id="3" name="灯片编号占位符 2">
            <a:extLst>
              <a:ext uri="{FF2B5EF4-FFF2-40B4-BE49-F238E27FC236}">
                <a16:creationId xmlns:a16="http://schemas.microsoft.com/office/drawing/2014/main" id="{C34E2EAC-676D-4D37-96A4-70575B3AEA26}"/>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81</a:t>
            </a:fld>
            <a:r>
              <a:rPr lang="zh-CN" altLang="en-US"/>
              <a:t> </a:t>
            </a:r>
            <a:endParaRPr lang="en-US" altLang="zh-CN" dirty="0"/>
          </a:p>
        </p:txBody>
      </p:sp>
      <p:sp>
        <p:nvSpPr>
          <p:cNvPr id="11" name="object 11"/>
          <p:cNvSpPr txBox="1"/>
          <p:nvPr/>
        </p:nvSpPr>
        <p:spPr>
          <a:xfrm>
            <a:off x="347294" y="433045"/>
            <a:ext cx="3842385" cy="138499"/>
          </a:xfrm>
          <a:prstGeom prst="rect">
            <a:avLst/>
          </a:prstGeom>
        </p:spPr>
        <p:txBody>
          <a:bodyPr vert="horz" wrap="square" lIns="0" tIns="0" rIns="0" bIns="0" rtlCol="0">
            <a:spAutoFit/>
          </a:bodyPr>
          <a:lstStyle/>
          <a:p>
            <a:pPr marL="71120" algn="ctr">
              <a:lnSpc>
                <a:spcPct val="100000"/>
              </a:lnSpc>
            </a:pPr>
            <a:endParaRPr sz="900" dirty="0">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16945" y="113035"/>
            <a:ext cx="3976211" cy="469359"/>
          </a:xfrm>
          <a:prstGeom prst="rect">
            <a:avLst/>
          </a:prstGeom>
        </p:spPr>
        <p:txBody>
          <a:bodyPr vert="horz" wrap="square" lIns="0" tIns="0" rIns="0" bIns="0" rtlCol="0">
            <a:spAutoFit/>
          </a:bodyPr>
          <a:lstStyle/>
          <a:p>
            <a:pPr marL="0" algn="ctr">
              <a:lnSpc>
                <a:spcPct val="100000"/>
              </a:lnSpc>
            </a:pPr>
            <a:r>
              <a:rPr spc="0" dirty="0"/>
              <a:t>Sample-</a:t>
            </a:r>
            <a:r>
              <a:rPr lang="en-US" spc="0" dirty="0"/>
              <a:t>Efficient</a:t>
            </a:r>
            <a:r>
              <a:rPr spc="0" dirty="0"/>
              <a:t> RL + Supervised Data</a:t>
            </a:r>
          </a:p>
          <a:p>
            <a:pPr marL="0" algn="ctr">
              <a:lnSpc>
                <a:spcPct val="100000"/>
              </a:lnSpc>
              <a:spcBef>
                <a:spcPts val="310"/>
              </a:spcBef>
            </a:pPr>
            <a:r>
              <a:rPr sz="1200" spc="0" dirty="0"/>
              <a:t>Some Empirical Results</a:t>
            </a:r>
          </a:p>
        </p:txBody>
      </p:sp>
      <p:sp>
        <p:nvSpPr>
          <p:cNvPr id="7" name="内容占位符 6"/>
          <p:cNvSpPr>
            <a:spLocks noGrp="1"/>
          </p:cNvSpPr>
          <p:nvPr>
            <p:ph idx="1"/>
          </p:nvPr>
        </p:nvSpPr>
        <p:spPr/>
        <p:txBody>
          <a:bodyPr/>
          <a:lstStyle/>
          <a:p>
            <a:pPr marL="0" indent="0">
              <a:buNone/>
            </a:pPr>
            <a:r>
              <a:rPr lang="en-US" altLang="zh-CN" sz="1100" dirty="0">
                <a:solidFill>
                  <a:srgbClr val="52BCEB"/>
                </a:solidFill>
                <a:latin typeface="Arial"/>
                <a:cs typeface="Arial"/>
              </a:rPr>
              <a:t>[Su et al., 2017]</a:t>
            </a:r>
            <a:endParaRPr lang="en-US" altLang="zh-CN" sz="1100"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4942B73E-FBAC-4257-AC14-310AA5936308}"/>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82</a:t>
            </a:fld>
            <a:r>
              <a:rPr lang="zh-CN" altLang="en-US" spc="-65"/>
              <a:t> </a:t>
            </a:r>
            <a:endParaRPr lang="en-US" altLang="zh-CN" spc="-20" dirty="0"/>
          </a:p>
        </p:txBody>
      </p:sp>
      <p:sp>
        <p:nvSpPr>
          <p:cNvPr id="6" name="object 6"/>
          <p:cNvSpPr/>
          <p:nvPr/>
        </p:nvSpPr>
        <p:spPr>
          <a:xfrm>
            <a:off x="247650" y="968375"/>
            <a:ext cx="4198957" cy="211187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User Simulation</a:t>
            </a:r>
          </a:p>
        </p:txBody>
      </p:sp>
      <p:sp>
        <p:nvSpPr>
          <p:cNvPr id="3" name="内容占位符 2">
            <a:extLst>
              <a:ext uri="{FF2B5EF4-FFF2-40B4-BE49-F238E27FC236}">
                <a16:creationId xmlns:a16="http://schemas.microsoft.com/office/drawing/2014/main" id="{D34AFB48-C52D-4737-B3AB-ABBC80BC59B3}"/>
              </a:ext>
            </a:extLst>
          </p:cNvPr>
          <p:cNvSpPr>
            <a:spLocks noGrp="1"/>
          </p:cNvSpPr>
          <p:nvPr>
            <p:ph idx="1"/>
          </p:nvPr>
        </p:nvSpPr>
        <p:spPr>
          <a:xfrm>
            <a:off x="316945" y="587375"/>
            <a:ext cx="4197905" cy="2590800"/>
          </a:xfrm>
        </p:spPr>
        <p:txBody>
          <a:bodyPr>
            <a:normAutofit/>
          </a:bodyPr>
          <a:lstStyle/>
          <a:p>
            <a:pPr marL="12700">
              <a:lnSpc>
                <a:spcPct val="100000"/>
              </a:lnSpc>
            </a:pPr>
            <a:r>
              <a:rPr lang="en-US" altLang="zh-CN" sz="1100" dirty="0">
                <a:solidFill>
                  <a:srgbClr val="FFFFFF"/>
                </a:solidFill>
                <a:latin typeface="Arial"/>
                <a:cs typeface="Arial"/>
              </a:rPr>
              <a:t>Why don’t use a corpus?</a:t>
            </a:r>
            <a:endParaRPr lang="en-US" altLang="zh-CN" sz="1100" dirty="0">
              <a:latin typeface="Arial"/>
              <a:cs typeface="Arial"/>
            </a:endParaRPr>
          </a:p>
          <a:p>
            <a:pPr marL="289560" marR="444500" indent="-177165">
              <a:lnSpc>
                <a:spcPct val="102600"/>
              </a:lnSpc>
              <a:spcBef>
                <a:spcPts val="975"/>
              </a:spcBef>
              <a:buClr>
                <a:srgbClr val="FFFFFF"/>
              </a:buClr>
              <a:buFont typeface="Arial Unicode MS"/>
              <a:buChar char="□"/>
              <a:tabLst>
                <a:tab pos="290195" algn="l"/>
              </a:tabLst>
            </a:pPr>
            <a:r>
              <a:rPr lang="en-US" altLang="zh-CN" sz="1000" dirty="0">
                <a:solidFill>
                  <a:srgbClr val="FFFFFF"/>
                </a:solidFill>
                <a:latin typeface="Arial"/>
                <a:cs typeface="Arial"/>
              </a:rPr>
              <a:t>Di</a:t>
            </a:r>
            <a:r>
              <a:rPr lang="en-US" altLang="zh-CN" sz="1000" dirty="0">
                <a:solidFill>
                  <a:srgbClr val="FFFFFF"/>
                </a:solidFill>
                <a:latin typeface="Arial Narrow"/>
                <a:cs typeface="Arial Narrow"/>
              </a:rPr>
              <a:t>ff</a:t>
            </a:r>
            <a:r>
              <a:rPr lang="en-US" altLang="zh-CN" sz="1000" dirty="0">
                <a:solidFill>
                  <a:srgbClr val="FFFFFF"/>
                </a:solidFill>
                <a:latin typeface="Arial"/>
                <a:cs typeface="Arial"/>
              </a:rPr>
              <a:t>erent policy </a:t>
            </a:r>
            <a:r>
              <a:rPr lang="en-US" altLang="zh-CN" sz="1000" dirty="0">
                <a:solidFill>
                  <a:srgbClr val="FFFFFF"/>
                </a:solidFill>
                <a:latin typeface="Arial"/>
                <a:cs typeface="Arial"/>
                <a:sym typeface="Wingdings" panose="05000000000000000000" pitchFamily="2" charset="2"/>
              </a:rPr>
              <a:t></a:t>
            </a:r>
            <a:r>
              <a:rPr lang="en-US" altLang="zh-CN" sz="1000" i="1" dirty="0">
                <a:solidFill>
                  <a:srgbClr val="FFFFFF"/>
                </a:solidFill>
                <a:latin typeface="Arial"/>
                <a:cs typeface="Arial"/>
              </a:rPr>
              <a:t> </a:t>
            </a:r>
            <a:r>
              <a:rPr lang="en-US" altLang="zh-CN" sz="1000" dirty="0">
                <a:solidFill>
                  <a:srgbClr val="FFFFFF"/>
                </a:solidFill>
                <a:latin typeface="Arial"/>
                <a:cs typeface="Arial"/>
              </a:rPr>
              <a:t>di</a:t>
            </a:r>
            <a:r>
              <a:rPr lang="en-US" altLang="zh-CN" sz="1000" dirty="0">
                <a:solidFill>
                  <a:srgbClr val="FFFFFF"/>
                </a:solidFill>
                <a:latin typeface="Arial Narrow"/>
                <a:cs typeface="Arial Narrow"/>
              </a:rPr>
              <a:t>ff</a:t>
            </a:r>
            <a:r>
              <a:rPr lang="en-US" altLang="zh-CN" sz="1000" dirty="0">
                <a:solidFill>
                  <a:srgbClr val="FFFFFF"/>
                </a:solidFill>
                <a:latin typeface="Arial"/>
                <a:cs typeface="Arial"/>
              </a:rPr>
              <a:t>erent trajectories:  Corpus based evaluation is not possible</a:t>
            </a:r>
            <a:endParaRPr lang="en-US" altLang="zh-CN" sz="10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sz="1000" dirty="0">
                <a:solidFill>
                  <a:srgbClr val="FFFFFF"/>
                </a:solidFill>
                <a:latin typeface="Arial"/>
                <a:cs typeface="Arial"/>
              </a:rPr>
              <a:t>Corpus coverage biased / not wide enough</a:t>
            </a:r>
            <a:endParaRPr lang="en-US" altLang="zh-CN" sz="1000" dirty="0">
              <a:latin typeface="Arial"/>
              <a:cs typeface="Arial"/>
            </a:endParaRPr>
          </a:p>
          <a:p>
            <a:pPr>
              <a:lnSpc>
                <a:spcPct val="100000"/>
              </a:lnSpc>
              <a:spcBef>
                <a:spcPts val="8"/>
              </a:spcBef>
              <a:buClr>
                <a:srgbClr val="FFFFFF"/>
              </a:buClr>
              <a:buFont typeface="Arial Unicode MS"/>
              <a:buChar char="□"/>
            </a:pPr>
            <a:endParaRPr lang="en-US" altLang="zh-CN" sz="1400" dirty="0">
              <a:latin typeface="Times New Roman"/>
              <a:cs typeface="Times New Roman"/>
            </a:endParaRPr>
          </a:p>
          <a:p>
            <a:pPr marL="12700" marR="5080">
              <a:lnSpc>
                <a:spcPct val="102699"/>
              </a:lnSpc>
            </a:pPr>
            <a:r>
              <a:rPr lang="en-US" altLang="zh-CN" sz="1100" dirty="0">
                <a:solidFill>
                  <a:srgbClr val="FFFFFF"/>
                </a:solidFill>
                <a:latin typeface="Arial"/>
                <a:cs typeface="Arial"/>
              </a:rPr>
              <a:t>Replace the real user in the pipeline by a model that replicates the user behavior</a:t>
            </a:r>
            <a:endParaRPr lang="en-US" altLang="zh-CN" sz="1100" dirty="0">
              <a:latin typeface="Arial"/>
              <a:cs typeface="Arial"/>
            </a:endParaRPr>
          </a:p>
          <a:p>
            <a:pPr marL="289560" marR="416559" indent="-177165">
              <a:lnSpc>
                <a:spcPct val="102600"/>
              </a:lnSpc>
              <a:spcBef>
                <a:spcPts val="765"/>
              </a:spcBef>
              <a:buClr>
                <a:srgbClr val="FFFFFF"/>
              </a:buClr>
              <a:buFont typeface="Arial Unicode MS"/>
              <a:buChar char="□"/>
              <a:tabLst>
                <a:tab pos="290195" algn="l"/>
              </a:tabLst>
            </a:pPr>
            <a:r>
              <a:rPr lang="en-US" altLang="zh-CN" sz="1000" dirty="0">
                <a:solidFill>
                  <a:srgbClr val="FFFFFF"/>
                </a:solidFill>
                <a:latin typeface="Arial"/>
                <a:cs typeface="Arial"/>
              </a:rPr>
              <a:t>Cheap / reusable method to train (and test) statistical dialogue systems</a:t>
            </a:r>
            <a:endParaRPr lang="en-US" altLang="zh-CN" sz="10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sz="1000" dirty="0">
                <a:solidFill>
                  <a:srgbClr val="FFFFFF"/>
                </a:solidFill>
                <a:latin typeface="Arial"/>
                <a:cs typeface="Arial"/>
              </a:rPr>
              <a:t>Useful for research, hyperparameter tuning, etc.</a:t>
            </a:r>
            <a:endParaRPr lang="en-US" altLang="zh-CN" sz="10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sz="1000" dirty="0">
                <a:solidFill>
                  <a:srgbClr val="FFFFFF"/>
                </a:solidFill>
                <a:latin typeface="Arial"/>
                <a:cs typeface="Arial"/>
              </a:rPr>
              <a:t>Necessary evil</a:t>
            </a:r>
            <a:endParaRPr lang="zh-CN" altLang="en-US" sz="1000" dirty="0"/>
          </a:p>
        </p:txBody>
      </p:sp>
      <p:sp>
        <p:nvSpPr>
          <p:cNvPr id="2" name="灯片编号占位符 1">
            <a:extLst>
              <a:ext uri="{FF2B5EF4-FFF2-40B4-BE49-F238E27FC236}">
                <a16:creationId xmlns:a16="http://schemas.microsoft.com/office/drawing/2014/main" id="{2043065D-1D1B-4876-8525-CBEDC14E113F}"/>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83</a:t>
            </a:fld>
            <a:r>
              <a:rPr lang="zh-CN" altLang="en-US" spc="-65"/>
              <a:t> </a:t>
            </a:r>
            <a:endParaRPr lang="en-US" altLang="zh-CN" spc="-2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Di</a:t>
            </a:r>
            <a:r>
              <a:rPr spc="0" dirty="0">
                <a:latin typeface="Arial" panose="020B0604020202020204" pitchFamily="34" charset="0"/>
                <a:cs typeface="Arial" panose="020B0604020202020204" pitchFamily="34" charset="0"/>
              </a:rPr>
              <a:t>ff</a:t>
            </a:r>
            <a:r>
              <a:rPr spc="0" dirty="0"/>
              <a:t>erent simulation approaches</a:t>
            </a:r>
          </a:p>
        </p:txBody>
      </p:sp>
      <p:sp>
        <p:nvSpPr>
          <p:cNvPr id="3" name="内容占位符 2"/>
          <p:cNvSpPr>
            <a:spLocks noGrp="1"/>
          </p:cNvSpPr>
          <p:nvPr>
            <p:ph idx="1"/>
          </p:nvPr>
        </p:nvSpPr>
        <p:spPr/>
        <p:txBody>
          <a:bodyPr>
            <a:noAutofit/>
          </a:bodyPr>
          <a:lstStyle/>
          <a:p>
            <a:pPr marL="12700">
              <a:lnSpc>
                <a:spcPct val="100000"/>
              </a:lnSpc>
            </a:pPr>
            <a:r>
              <a:rPr lang="en-US" altLang="zh-CN" sz="1100" dirty="0">
                <a:solidFill>
                  <a:srgbClr val="FFFFFF"/>
                </a:solidFill>
                <a:latin typeface="Arial"/>
                <a:cs typeface="Arial"/>
              </a:rPr>
              <a:t>Model:</a:t>
            </a:r>
            <a:endParaRPr lang="en-US" altLang="zh-CN" sz="1100" dirty="0">
              <a:latin typeface="Arial"/>
              <a:cs typeface="Arial"/>
            </a:endParaRPr>
          </a:p>
          <a:p>
            <a:pPr marL="289560" marR="43180" indent="-158115">
              <a:lnSpc>
                <a:spcPct val="101499"/>
              </a:lnSpc>
              <a:spcBef>
                <a:spcPts val="610"/>
              </a:spcBef>
              <a:buClr>
                <a:srgbClr val="FFFFFF"/>
              </a:buClr>
              <a:buFont typeface="Arial Unicode MS"/>
              <a:buChar char="□"/>
              <a:tabLst>
                <a:tab pos="290195" algn="l"/>
              </a:tabLst>
            </a:pPr>
            <a:r>
              <a:rPr lang="en-US" altLang="zh-CN" sz="800" b="1" dirty="0">
                <a:solidFill>
                  <a:srgbClr val="FFFFFF"/>
                </a:solidFill>
                <a:latin typeface="Arial" panose="020B0604020202020204" pitchFamily="34" charset="0"/>
                <a:cs typeface="Arial" panose="020B0604020202020204" pitchFamily="34" charset="0"/>
              </a:rPr>
              <a:t>Rule-based</a:t>
            </a:r>
            <a:r>
              <a:rPr lang="en-US" altLang="zh-CN" sz="800" dirty="0">
                <a:solidFill>
                  <a:srgbClr val="FFFFFF"/>
                </a:solidFill>
                <a:latin typeface="Arial"/>
                <a:cs typeface="Arial"/>
              </a:rPr>
              <a:t>:  Manually crafted by experts (synthetic data) </a:t>
            </a:r>
            <a:r>
              <a:rPr lang="en-US" altLang="zh-CN" sz="800" dirty="0">
                <a:solidFill>
                  <a:srgbClr val="52BCEB"/>
                </a:solidFill>
                <a:latin typeface="Arial"/>
                <a:cs typeface="Arial"/>
              </a:rPr>
              <a:t>[</a:t>
            </a:r>
            <a:r>
              <a:rPr lang="en-US" altLang="zh-CN" sz="800" dirty="0" err="1">
                <a:solidFill>
                  <a:srgbClr val="52BCEB"/>
                </a:solidFill>
                <a:latin typeface="Arial"/>
                <a:cs typeface="Arial"/>
              </a:rPr>
              <a:t>Schatzman</a:t>
            </a:r>
            <a:r>
              <a:rPr lang="en-US" altLang="zh-CN" sz="800" dirty="0">
                <a:solidFill>
                  <a:srgbClr val="52BCEB"/>
                </a:solidFill>
                <a:latin typeface="Arial"/>
                <a:cs typeface="Arial"/>
              </a:rPr>
              <a:t> et al., 2007; Keizer et al., 2010]</a:t>
            </a:r>
            <a:endParaRPr lang="en-US" altLang="zh-CN" sz="800" dirty="0">
              <a:latin typeface="Arial"/>
              <a:cs typeface="Arial"/>
            </a:endParaRPr>
          </a:p>
          <a:p>
            <a:pPr marL="289560" marR="5080" indent="-158115">
              <a:lnSpc>
                <a:spcPct val="101499"/>
              </a:lnSpc>
              <a:spcBef>
                <a:spcPts val="290"/>
              </a:spcBef>
              <a:buClr>
                <a:srgbClr val="FFFFFF"/>
              </a:buClr>
              <a:buFont typeface="Arial Unicode MS"/>
              <a:buChar char="□"/>
              <a:tabLst>
                <a:tab pos="290195" algn="l"/>
              </a:tabLst>
            </a:pPr>
            <a:r>
              <a:rPr lang="en-US" altLang="zh-CN" sz="800" b="1" dirty="0">
                <a:solidFill>
                  <a:srgbClr val="FFFFFF"/>
                </a:solidFill>
                <a:latin typeface="Arial" panose="020B0604020202020204" pitchFamily="34" charset="0"/>
                <a:cs typeface="Arial" panose="020B0604020202020204" pitchFamily="34" charset="0"/>
              </a:rPr>
              <a:t>Learning-based</a:t>
            </a:r>
            <a:r>
              <a:rPr lang="en-US" altLang="zh-CN" sz="800" dirty="0">
                <a:solidFill>
                  <a:srgbClr val="FFFFFF"/>
                </a:solidFill>
                <a:latin typeface="Arial"/>
                <a:cs typeface="Arial"/>
              </a:rPr>
              <a:t>:  Trained from a corpus of dialogues (data augmentation) </a:t>
            </a:r>
            <a:r>
              <a:rPr lang="en-US" altLang="zh-CN" sz="800" dirty="0">
                <a:solidFill>
                  <a:srgbClr val="52BCEB"/>
                </a:solidFill>
                <a:latin typeface="Arial"/>
                <a:cs typeface="Arial"/>
              </a:rPr>
              <a:t>[</a:t>
            </a:r>
            <a:r>
              <a:rPr lang="en-US" altLang="zh-CN" sz="800" dirty="0" err="1">
                <a:solidFill>
                  <a:srgbClr val="52BCEB"/>
                </a:solidFill>
                <a:latin typeface="Arial"/>
                <a:cs typeface="Arial"/>
              </a:rPr>
              <a:t>Pietquin</a:t>
            </a:r>
            <a:r>
              <a:rPr lang="en-US" altLang="zh-CN" sz="800" dirty="0">
                <a:solidFill>
                  <a:srgbClr val="52BCEB"/>
                </a:solidFill>
                <a:latin typeface="Arial"/>
                <a:cs typeface="Arial"/>
              </a:rPr>
              <a:t> and </a:t>
            </a:r>
            <a:r>
              <a:rPr lang="en-US" altLang="zh-CN" sz="800" dirty="0" err="1">
                <a:solidFill>
                  <a:srgbClr val="52BCEB"/>
                </a:solidFill>
                <a:latin typeface="Arial"/>
                <a:cs typeface="Arial"/>
              </a:rPr>
              <a:t>Dutoit,2006</a:t>
            </a:r>
            <a:r>
              <a:rPr lang="en-US" altLang="zh-CN" sz="800" dirty="0">
                <a:solidFill>
                  <a:srgbClr val="52BCEB"/>
                </a:solidFill>
                <a:latin typeface="Arial"/>
                <a:cs typeface="Arial"/>
              </a:rPr>
              <a:t>; El </a:t>
            </a:r>
            <a:r>
              <a:rPr lang="en-US" altLang="zh-CN" sz="800" dirty="0" err="1">
                <a:solidFill>
                  <a:srgbClr val="52BCEB"/>
                </a:solidFill>
                <a:latin typeface="Arial"/>
                <a:cs typeface="Arial"/>
              </a:rPr>
              <a:t>Asri</a:t>
            </a:r>
            <a:r>
              <a:rPr lang="en-US" altLang="zh-CN" sz="800" dirty="0">
                <a:solidFill>
                  <a:srgbClr val="52BCEB"/>
                </a:solidFill>
                <a:latin typeface="Arial"/>
                <a:cs typeface="Arial"/>
              </a:rPr>
              <a:t> et al., 2016; Crook and Martin, 2017]</a:t>
            </a:r>
            <a:endParaRPr lang="en-US" altLang="zh-CN" sz="800" dirty="0">
              <a:latin typeface="Arial"/>
              <a:cs typeface="Arial"/>
            </a:endParaRPr>
          </a:p>
          <a:p>
            <a:pPr marL="12700">
              <a:lnSpc>
                <a:spcPct val="100000"/>
              </a:lnSpc>
            </a:pPr>
            <a:r>
              <a:rPr lang="en-US" altLang="zh-CN" sz="1100" dirty="0">
                <a:solidFill>
                  <a:srgbClr val="FFFFFF"/>
                </a:solidFill>
                <a:latin typeface="Arial"/>
                <a:cs typeface="Arial"/>
              </a:rPr>
              <a:t>Output level:</a:t>
            </a:r>
            <a:endParaRPr lang="en-US" altLang="zh-CN" sz="1100" dirty="0">
              <a:latin typeface="Arial"/>
              <a:cs typeface="Arial"/>
            </a:endParaRPr>
          </a:p>
          <a:p>
            <a:pPr marL="289560" indent="-158115">
              <a:lnSpc>
                <a:spcPct val="100000"/>
              </a:lnSpc>
              <a:spcBef>
                <a:spcPts val="840"/>
              </a:spcBef>
              <a:buClr>
                <a:srgbClr val="FFFFFF"/>
              </a:buClr>
              <a:buFont typeface="Arial Unicode MS"/>
              <a:buChar char="□"/>
              <a:tabLst>
                <a:tab pos="290195" algn="l"/>
              </a:tabLst>
            </a:pPr>
            <a:r>
              <a:rPr lang="en-US" altLang="zh-CN" sz="800" dirty="0">
                <a:solidFill>
                  <a:srgbClr val="FFFFFF"/>
                </a:solidFill>
                <a:latin typeface="Arial"/>
                <a:cs typeface="Arial"/>
              </a:rPr>
              <a:t>Semantic level (dialogue act)</a:t>
            </a:r>
            <a:endParaRPr lang="en-US" altLang="zh-CN" sz="800" dirty="0">
              <a:latin typeface="Arial"/>
              <a:cs typeface="Arial"/>
            </a:endParaRPr>
          </a:p>
          <a:p>
            <a:pPr marL="289560" indent="-158115">
              <a:lnSpc>
                <a:spcPct val="100000"/>
              </a:lnSpc>
              <a:spcBef>
                <a:spcPts val="305"/>
              </a:spcBef>
              <a:buClr>
                <a:srgbClr val="FFFFFF"/>
              </a:buClr>
              <a:buFont typeface="Arial Unicode MS"/>
              <a:buChar char="□"/>
              <a:tabLst>
                <a:tab pos="290195" algn="l"/>
              </a:tabLst>
            </a:pPr>
            <a:r>
              <a:rPr lang="en-US" altLang="zh-CN" sz="800" dirty="0">
                <a:solidFill>
                  <a:srgbClr val="FFFFFF"/>
                </a:solidFill>
                <a:latin typeface="Arial"/>
                <a:cs typeface="Arial"/>
              </a:rPr>
              <a:t>Text level (natural language)</a:t>
            </a:r>
            <a:endParaRPr lang="en-US" altLang="zh-CN" sz="800" dirty="0">
              <a:latin typeface="Arial"/>
              <a:cs typeface="Arial"/>
            </a:endParaRPr>
          </a:p>
          <a:p>
            <a:pPr marL="12700">
              <a:lnSpc>
                <a:spcPct val="100000"/>
              </a:lnSpc>
            </a:pPr>
            <a:r>
              <a:rPr lang="en-US" altLang="zh-CN" sz="1100" dirty="0">
                <a:solidFill>
                  <a:srgbClr val="FFFFFF"/>
                </a:solidFill>
                <a:latin typeface="Arial"/>
                <a:cs typeface="Arial"/>
              </a:rPr>
              <a:t>Error simulation:</a:t>
            </a:r>
            <a:endParaRPr lang="en-US" altLang="zh-CN" sz="1100" dirty="0">
              <a:latin typeface="Arial"/>
              <a:cs typeface="Arial"/>
            </a:endParaRPr>
          </a:p>
          <a:p>
            <a:pPr marL="289560" indent="-158115">
              <a:lnSpc>
                <a:spcPct val="100000"/>
              </a:lnSpc>
              <a:spcBef>
                <a:spcPts val="625"/>
              </a:spcBef>
              <a:buClr>
                <a:srgbClr val="FFFFFF"/>
              </a:buClr>
              <a:buFont typeface="Arial Unicode MS"/>
              <a:buChar char="□"/>
              <a:tabLst>
                <a:tab pos="290195" algn="l"/>
              </a:tabLst>
            </a:pPr>
            <a:r>
              <a:rPr lang="en-US" altLang="zh-CN" sz="800" dirty="0">
                <a:solidFill>
                  <a:srgbClr val="FFFFFF"/>
                </a:solidFill>
                <a:latin typeface="Arial"/>
                <a:cs typeface="Arial"/>
              </a:rPr>
              <a:t>No error</a:t>
            </a:r>
            <a:endParaRPr lang="en-US" altLang="zh-CN" sz="800" dirty="0">
              <a:latin typeface="Arial"/>
              <a:cs typeface="Arial"/>
            </a:endParaRPr>
          </a:p>
          <a:p>
            <a:pPr marL="289560" marR="106680" indent="-158115">
              <a:lnSpc>
                <a:spcPct val="101499"/>
              </a:lnSpc>
              <a:spcBef>
                <a:spcPts val="290"/>
              </a:spcBef>
              <a:buClr>
                <a:srgbClr val="FFFFFF"/>
              </a:buClr>
              <a:buFont typeface="Arial Unicode MS"/>
              <a:buChar char="□"/>
              <a:tabLst>
                <a:tab pos="290195" algn="l"/>
              </a:tabLst>
            </a:pPr>
            <a:r>
              <a:rPr lang="en-US" altLang="zh-CN" sz="800" dirty="0">
                <a:solidFill>
                  <a:srgbClr val="FFFFFF"/>
                </a:solidFill>
                <a:latin typeface="Arial"/>
                <a:cs typeface="Arial"/>
              </a:rPr>
              <a:t>Language understanding error </a:t>
            </a:r>
            <a:r>
              <a:rPr lang="en-US" altLang="zh-CN" sz="800" dirty="0">
                <a:solidFill>
                  <a:srgbClr val="52BCEB"/>
                </a:solidFill>
                <a:latin typeface="Arial"/>
                <a:cs typeface="Arial"/>
              </a:rPr>
              <a:t>[</a:t>
            </a:r>
            <a:r>
              <a:rPr lang="en-US" altLang="zh-CN" sz="800" dirty="0" err="1">
                <a:solidFill>
                  <a:srgbClr val="52BCEB"/>
                </a:solidFill>
                <a:latin typeface="Arial"/>
                <a:cs typeface="Arial"/>
              </a:rPr>
              <a:t>Schatzman</a:t>
            </a:r>
            <a:r>
              <a:rPr lang="en-US" altLang="zh-CN" sz="800" dirty="0">
                <a:solidFill>
                  <a:srgbClr val="52BCEB"/>
                </a:solidFill>
                <a:latin typeface="Arial"/>
                <a:cs typeface="Arial"/>
              </a:rPr>
              <a:t> et al., 2007; Thomson et al., 2010]</a:t>
            </a:r>
            <a:endParaRPr lang="en-US" altLang="zh-CN" sz="800" dirty="0">
              <a:latin typeface="Arial"/>
              <a:cs typeface="Arial"/>
            </a:endParaRPr>
          </a:p>
          <a:p>
            <a:pPr marL="289560" indent="-158115">
              <a:lnSpc>
                <a:spcPct val="100000"/>
              </a:lnSpc>
              <a:spcBef>
                <a:spcPts val="305"/>
              </a:spcBef>
              <a:buClr>
                <a:srgbClr val="FFFFFF"/>
              </a:buClr>
              <a:buFont typeface="Arial Unicode MS"/>
              <a:buChar char="□"/>
              <a:tabLst>
                <a:tab pos="290195" algn="l"/>
              </a:tabLst>
            </a:pPr>
            <a:r>
              <a:rPr lang="en-US" altLang="zh-CN" sz="800" dirty="0">
                <a:solidFill>
                  <a:srgbClr val="FFFFFF"/>
                </a:solidFill>
                <a:latin typeface="Arial"/>
                <a:cs typeface="Arial"/>
              </a:rPr>
              <a:t>ASR error </a:t>
            </a:r>
            <a:r>
              <a:rPr lang="en-US" altLang="zh-CN" sz="800" dirty="0">
                <a:solidFill>
                  <a:srgbClr val="52BCEB"/>
                </a:solidFill>
                <a:latin typeface="Arial"/>
                <a:cs typeface="Arial"/>
              </a:rPr>
              <a:t>[</a:t>
            </a:r>
            <a:r>
              <a:rPr lang="en-US" altLang="zh-CN" sz="800" dirty="0" err="1">
                <a:solidFill>
                  <a:srgbClr val="52BCEB"/>
                </a:solidFill>
                <a:latin typeface="Arial"/>
                <a:cs typeface="Arial"/>
              </a:rPr>
              <a:t>Pietquin</a:t>
            </a:r>
            <a:r>
              <a:rPr lang="en-US" altLang="zh-CN" sz="800" dirty="0">
                <a:solidFill>
                  <a:srgbClr val="52BCEB"/>
                </a:solidFill>
                <a:latin typeface="Arial"/>
                <a:cs typeface="Arial"/>
              </a:rPr>
              <a:t> et al., 2002]</a:t>
            </a:r>
            <a:endParaRPr lang="zh-CN" altLang="en-US" sz="800" dirty="0"/>
          </a:p>
        </p:txBody>
      </p:sp>
      <p:sp>
        <p:nvSpPr>
          <p:cNvPr id="2" name="灯片编号占位符 1">
            <a:extLst>
              <a:ext uri="{FF2B5EF4-FFF2-40B4-BE49-F238E27FC236}">
                <a16:creationId xmlns:a16="http://schemas.microsoft.com/office/drawing/2014/main" id="{C9BF7BDB-3470-404B-97AE-D262F0A1C9EB}"/>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84</a:t>
            </a:fld>
            <a:r>
              <a:rPr lang="zh-CN" altLang="en-US"/>
              <a:t> </a:t>
            </a:r>
            <a:endParaRPr lang="en-US"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Training with User Simulator</a:t>
            </a:r>
          </a:p>
        </p:txBody>
      </p:sp>
      <p:sp>
        <p:nvSpPr>
          <p:cNvPr id="6" name="object 6"/>
          <p:cNvSpPr/>
          <p:nvPr/>
        </p:nvSpPr>
        <p:spPr>
          <a:xfrm>
            <a:off x="359994" y="819748"/>
            <a:ext cx="3965657" cy="2131020"/>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AE5068BC-1B9B-4D4F-B482-B1FE42058F5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85</a:t>
            </a:fld>
            <a:r>
              <a:rPr lang="zh-CN" altLang="en-US" spc="-65"/>
              <a:t> </a:t>
            </a:r>
            <a:endParaRPr lang="en-US" altLang="zh-CN" spc="-2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User Simulation (Rule-Based)</a:t>
            </a:r>
          </a:p>
        </p:txBody>
      </p:sp>
      <p:sp>
        <p:nvSpPr>
          <p:cNvPr id="3" name="内容占位符 2"/>
          <p:cNvSpPr>
            <a:spLocks noGrp="1"/>
          </p:cNvSpPr>
          <p:nvPr>
            <p:ph idx="1"/>
          </p:nvPr>
        </p:nvSpPr>
        <p:spPr/>
        <p:txBody>
          <a:bodyPr/>
          <a:lstStyle/>
          <a:p>
            <a:pPr marL="12700">
              <a:lnSpc>
                <a:spcPct val="100000"/>
              </a:lnSpc>
            </a:pPr>
            <a:r>
              <a:rPr lang="en-US" altLang="zh-CN" dirty="0">
                <a:solidFill>
                  <a:srgbClr val="FFFFFF"/>
                </a:solidFill>
                <a:latin typeface="Arial"/>
                <a:cs typeface="Arial"/>
              </a:rPr>
              <a:t>Trained experts construct and fine-tune the simulation process</a:t>
            </a:r>
            <a:endParaRPr lang="en-US" altLang="zh-CN" dirty="0">
              <a:latin typeface="Arial"/>
              <a:cs typeface="Arial"/>
            </a:endParaRPr>
          </a:p>
          <a:p>
            <a:pPr marL="243220" lvl="1">
              <a:lnSpc>
                <a:spcPct val="100000"/>
              </a:lnSpc>
            </a:pPr>
            <a:r>
              <a:rPr lang="en-US" altLang="zh-CN" dirty="0">
                <a:solidFill>
                  <a:srgbClr val="FFFFFF"/>
                </a:solidFill>
                <a:latin typeface="Arial"/>
                <a:cs typeface="Arial"/>
              </a:rPr>
              <a:t>Pros:</a:t>
            </a:r>
            <a:endParaRPr lang="en-US" altLang="zh-CN" dirty="0">
              <a:latin typeface="Arial"/>
              <a:cs typeface="Arial"/>
            </a:endParaRPr>
          </a:p>
          <a:p>
            <a:pPr marL="520080" lvl="1" indent="-177165">
              <a:lnSpc>
                <a:spcPct val="100000"/>
              </a:lnSpc>
              <a:buClr>
                <a:srgbClr val="FFFFFF"/>
              </a:buClr>
              <a:buFont typeface="Arial Unicode MS"/>
              <a:buChar char="□"/>
              <a:tabLst>
                <a:tab pos="290195" algn="l"/>
              </a:tabLst>
            </a:pPr>
            <a:r>
              <a:rPr lang="en-US" altLang="zh-CN" dirty="0">
                <a:solidFill>
                  <a:srgbClr val="FFFFFF"/>
                </a:solidFill>
                <a:latin typeface="Arial"/>
                <a:cs typeface="Arial"/>
              </a:rPr>
              <a:t>No data needed</a:t>
            </a:r>
            <a:endParaRPr lang="en-US" altLang="zh-CN" dirty="0">
              <a:latin typeface="Arial"/>
              <a:cs typeface="Arial"/>
            </a:endParaRPr>
          </a:p>
          <a:p>
            <a:pPr marL="520080" lvl="1" indent="-177165">
              <a:lnSpc>
                <a:spcPct val="100000"/>
              </a:lnSpc>
              <a:spcBef>
                <a:spcPts val="330"/>
              </a:spcBef>
              <a:buClr>
                <a:srgbClr val="FFFFFF"/>
              </a:buClr>
              <a:buFont typeface="Arial Unicode MS"/>
              <a:buChar char="□"/>
              <a:tabLst>
                <a:tab pos="290195" algn="l"/>
              </a:tabLst>
            </a:pPr>
            <a:r>
              <a:rPr lang="en-US" altLang="zh-CN" dirty="0">
                <a:solidFill>
                  <a:srgbClr val="FFFFFF"/>
                </a:solidFill>
                <a:latin typeface="Arial"/>
                <a:cs typeface="Arial"/>
              </a:rPr>
              <a:t>Full control of user behavior</a:t>
            </a:r>
            <a:endParaRPr lang="en-US" altLang="zh-CN" dirty="0">
              <a:latin typeface="Arial"/>
              <a:cs typeface="Arial"/>
            </a:endParaRPr>
          </a:p>
          <a:p>
            <a:pPr marL="243220" lvl="1">
              <a:lnSpc>
                <a:spcPct val="100000"/>
              </a:lnSpc>
              <a:spcBef>
                <a:spcPts val="1040"/>
              </a:spcBef>
            </a:pPr>
            <a:r>
              <a:rPr lang="en-US" altLang="zh-CN" dirty="0">
                <a:solidFill>
                  <a:srgbClr val="FFFFFF"/>
                </a:solidFill>
                <a:latin typeface="Arial"/>
                <a:cs typeface="Arial"/>
              </a:rPr>
              <a:t>Cons:</a:t>
            </a:r>
            <a:endParaRPr lang="en-US" altLang="zh-CN" dirty="0">
              <a:latin typeface="Arial"/>
              <a:cs typeface="Arial"/>
            </a:endParaRPr>
          </a:p>
          <a:p>
            <a:pPr marL="520080" lvl="1" indent="-177165">
              <a:lnSpc>
                <a:spcPct val="100000"/>
              </a:lnSpc>
              <a:buClr>
                <a:srgbClr val="FFFFFF"/>
              </a:buClr>
              <a:buFont typeface="Arial Unicode MS"/>
              <a:buChar char="□"/>
              <a:tabLst>
                <a:tab pos="290195" algn="l"/>
              </a:tabLst>
            </a:pPr>
            <a:r>
              <a:rPr lang="en-US" altLang="zh-CN" dirty="0">
                <a:solidFill>
                  <a:srgbClr val="FFFFFF"/>
                </a:solidFill>
                <a:latin typeface="Arial"/>
                <a:cs typeface="Arial"/>
              </a:rPr>
              <a:t>Very costly</a:t>
            </a:r>
            <a:endParaRPr lang="en-US" altLang="zh-CN" dirty="0">
              <a:latin typeface="Arial"/>
              <a:cs typeface="Arial"/>
            </a:endParaRPr>
          </a:p>
          <a:p>
            <a:pPr marL="520080" lvl="1" indent="-177165">
              <a:lnSpc>
                <a:spcPct val="100000"/>
              </a:lnSpc>
              <a:spcBef>
                <a:spcPts val="330"/>
              </a:spcBef>
              <a:buClr>
                <a:srgbClr val="FFFFFF"/>
              </a:buClr>
              <a:buFont typeface="Arial Unicode MS"/>
              <a:buChar char="□"/>
              <a:tabLst>
                <a:tab pos="290195" algn="l"/>
              </a:tabLst>
            </a:pPr>
            <a:r>
              <a:rPr lang="en-US" altLang="zh-CN" dirty="0">
                <a:solidFill>
                  <a:srgbClr val="FFFFFF"/>
                </a:solidFill>
                <a:latin typeface="Arial"/>
                <a:cs typeface="Arial"/>
              </a:rPr>
              <a:t>Not enough coverage / variability</a:t>
            </a:r>
            <a:endParaRPr lang="en-US" altLang="zh-CN"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F8D40130-A8C9-48B4-A5A1-32116B64F308}"/>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86</a:t>
            </a:fld>
            <a:r>
              <a:rPr lang="zh-CN" altLang="en-US" spc="-65"/>
              <a:t> </a:t>
            </a:r>
            <a:endParaRPr lang="en-US" altLang="zh-CN" spc="-2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Agenda-Based user simulation</a:t>
            </a:r>
          </a:p>
        </p:txBody>
      </p:sp>
      <p:sp>
        <p:nvSpPr>
          <p:cNvPr id="3" name="内容占位符 2">
            <a:extLst>
              <a:ext uri="{FF2B5EF4-FFF2-40B4-BE49-F238E27FC236}">
                <a16:creationId xmlns:a16="http://schemas.microsoft.com/office/drawing/2014/main" id="{41EFC412-0C78-4215-A3CC-0DC3C471D225}"/>
              </a:ext>
            </a:extLst>
          </p:cNvPr>
          <p:cNvSpPr>
            <a:spLocks noGrp="1"/>
          </p:cNvSpPr>
          <p:nvPr>
            <p:ph idx="1"/>
          </p:nvPr>
        </p:nvSpPr>
        <p:spPr/>
        <p:txBody>
          <a:bodyPr>
            <a:normAutofit/>
          </a:bodyPr>
          <a:lstStyle/>
          <a:p>
            <a:pPr marL="0" indent="0">
              <a:buNone/>
            </a:pPr>
            <a:r>
              <a:rPr lang="en-US" altLang="zh-CN" sz="1000" dirty="0">
                <a:solidFill>
                  <a:srgbClr val="52BCEB"/>
                </a:solidFill>
                <a:latin typeface="Arial"/>
                <a:cs typeface="Arial"/>
              </a:rPr>
              <a:t>[</a:t>
            </a:r>
            <a:r>
              <a:rPr lang="en-US" altLang="zh-CN" sz="1000" dirty="0" err="1">
                <a:solidFill>
                  <a:srgbClr val="52BCEB"/>
                </a:solidFill>
                <a:latin typeface="Arial"/>
                <a:cs typeface="Arial"/>
              </a:rPr>
              <a:t>Schatzman</a:t>
            </a:r>
            <a:r>
              <a:rPr lang="en-US" altLang="zh-CN" sz="1000" dirty="0">
                <a:solidFill>
                  <a:srgbClr val="52BCEB"/>
                </a:solidFill>
                <a:latin typeface="Arial"/>
                <a:cs typeface="Arial"/>
              </a:rPr>
              <a:t> et al., 2007; Keizer et al., 2010]</a:t>
            </a:r>
            <a:endParaRPr lang="en-US" altLang="zh-CN" sz="1000" dirty="0">
              <a:latin typeface="Arial"/>
              <a:cs typeface="Arial"/>
            </a:endParaRPr>
          </a:p>
          <a:p>
            <a:pPr marL="0" indent="0">
              <a:buNone/>
            </a:pPr>
            <a:endParaRPr lang="zh-CN" altLang="en-US" sz="1000" dirty="0"/>
          </a:p>
        </p:txBody>
      </p:sp>
      <p:sp>
        <p:nvSpPr>
          <p:cNvPr id="2" name="灯片编号占位符 1">
            <a:extLst>
              <a:ext uri="{FF2B5EF4-FFF2-40B4-BE49-F238E27FC236}">
                <a16:creationId xmlns:a16="http://schemas.microsoft.com/office/drawing/2014/main" id="{4327638E-797F-48A3-B54E-D03CB175DCD7}"/>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87</a:t>
            </a:fld>
            <a:r>
              <a:rPr lang="zh-CN" altLang="en-US" spc="-65"/>
              <a:t> </a:t>
            </a:r>
            <a:endParaRPr lang="en-US" altLang="zh-CN" spc="-20" dirty="0"/>
          </a:p>
        </p:txBody>
      </p:sp>
      <p:sp>
        <p:nvSpPr>
          <p:cNvPr id="7" name="object 7"/>
          <p:cNvSpPr/>
          <p:nvPr/>
        </p:nvSpPr>
        <p:spPr>
          <a:xfrm>
            <a:off x="359994" y="943485"/>
            <a:ext cx="4082101" cy="219585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User Simulation (Model/Learning-Based)</a:t>
            </a:r>
          </a:p>
        </p:txBody>
      </p:sp>
      <p:sp>
        <p:nvSpPr>
          <p:cNvPr id="3" name="内容占位符 2"/>
          <p:cNvSpPr>
            <a:spLocks noGrp="1"/>
          </p:cNvSpPr>
          <p:nvPr>
            <p:ph idx="1"/>
          </p:nvPr>
        </p:nvSpPr>
        <p:spPr/>
        <p:txBody>
          <a:bodyPr>
            <a:normAutofit fontScale="92500"/>
          </a:bodyPr>
          <a:lstStyle/>
          <a:p>
            <a:pPr marL="12700">
              <a:lnSpc>
                <a:spcPct val="100000"/>
              </a:lnSpc>
            </a:pPr>
            <a:r>
              <a:rPr lang="en-US" altLang="zh-CN" dirty="0">
                <a:solidFill>
                  <a:srgbClr val="FFFFFF"/>
                </a:solidFill>
                <a:latin typeface="Arial"/>
                <a:cs typeface="Arial"/>
              </a:rPr>
              <a:t>Transform a static corpus of dialogues into a dynamic tool</a:t>
            </a:r>
            <a:endParaRPr lang="en-US" altLang="zh-CN" dirty="0">
              <a:latin typeface="Arial"/>
              <a:cs typeface="Arial"/>
            </a:endParaRPr>
          </a:p>
          <a:p>
            <a:pPr>
              <a:lnSpc>
                <a:spcPct val="100000"/>
              </a:lnSpc>
              <a:spcBef>
                <a:spcPts val="9"/>
              </a:spcBef>
            </a:pPr>
            <a:endParaRPr lang="en-US" altLang="zh-CN" sz="1600" dirty="0">
              <a:latin typeface="Times New Roman"/>
              <a:cs typeface="Times New Roman"/>
            </a:endParaRPr>
          </a:p>
          <a:p>
            <a:pPr marL="12700">
              <a:lnSpc>
                <a:spcPct val="100000"/>
              </a:lnSpc>
            </a:pPr>
            <a:r>
              <a:rPr lang="en-US" altLang="zh-CN" dirty="0">
                <a:solidFill>
                  <a:srgbClr val="FFFFFF"/>
                </a:solidFill>
                <a:latin typeface="Arial"/>
                <a:cs typeface="Arial"/>
              </a:rPr>
              <a:t>Previously:</a:t>
            </a:r>
            <a:endParaRPr lang="en-US" altLang="zh-CN" dirty="0">
              <a:latin typeface="Arial"/>
              <a:cs typeface="Arial"/>
            </a:endParaRPr>
          </a:p>
          <a:p>
            <a:pPr marL="289560" indent="-177165">
              <a:lnSpc>
                <a:spcPct val="100000"/>
              </a:lnSpc>
              <a:buClr>
                <a:srgbClr val="FFFFFF"/>
              </a:buClr>
              <a:buFont typeface="Arial Unicode MS"/>
              <a:buChar char="□"/>
              <a:tabLst>
                <a:tab pos="290195" algn="l"/>
              </a:tabLst>
            </a:pPr>
            <a:r>
              <a:rPr lang="en-US" altLang="zh-CN" dirty="0">
                <a:solidFill>
                  <a:srgbClr val="FFFFFF"/>
                </a:solidFill>
                <a:latin typeface="Arial"/>
                <a:cs typeface="Arial"/>
              </a:rPr>
              <a:t>bigram models </a:t>
            </a:r>
            <a:r>
              <a:rPr lang="en-US" altLang="zh-CN" dirty="0">
                <a:solidFill>
                  <a:srgbClr val="52BCEB"/>
                </a:solidFill>
                <a:latin typeface="Arial"/>
                <a:cs typeface="Arial"/>
              </a:rPr>
              <a:t>[Eckert et al., 1997; Levin et al., 2000]</a:t>
            </a:r>
            <a:endParaRPr lang="en-US" altLang="zh-CN"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dirty="0">
                <a:solidFill>
                  <a:srgbClr val="FFFFFF"/>
                </a:solidFill>
                <a:latin typeface="Arial"/>
                <a:cs typeface="Arial"/>
              </a:rPr>
              <a:t>graph-based </a:t>
            </a:r>
            <a:r>
              <a:rPr lang="en-US" altLang="zh-CN" dirty="0">
                <a:solidFill>
                  <a:srgbClr val="52BCEB"/>
                </a:solidFill>
                <a:latin typeface="Arial"/>
                <a:cs typeface="Arial"/>
              </a:rPr>
              <a:t>[</a:t>
            </a:r>
            <a:r>
              <a:rPr lang="en-US" altLang="zh-CN" dirty="0" err="1">
                <a:solidFill>
                  <a:srgbClr val="52BCEB"/>
                </a:solidFill>
                <a:latin typeface="Arial"/>
                <a:cs typeface="Arial"/>
              </a:rPr>
              <a:t>Sche</a:t>
            </a:r>
            <a:r>
              <a:rPr lang="en-US" altLang="zh-CN" dirty="0" err="1">
                <a:solidFill>
                  <a:srgbClr val="52BCEB"/>
                </a:solidFill>
                <a:latin typeface="Arial Narrow"/>
                <a:cs typeface="Arial Narrow"/>
              </a:rPr>
              <a:t>ffl</a:t>
            </a:r>
            <a:r>
              <a:rPr lang="en-US" altLang="zh-CN" dirty="0" err="1">
                <a:solidFill>
                  <a:srgbClr val="52BCEB"/>
                </a:solidFill>
                <a:latin typeface="Arial"/>
                <a:cs typeface="Arial"/>
              </a:rPr>
              <a:t>er</a:t>
            </a:r>
            <a:r>
              <a:rPr lang="en-US" altLang="zh-CN" dirty="0">
                <a:solidFill>
                  <a:srgbClr val="52BCEB"/>
                </a:solidFill>
                <a:latin typeface="Arial"/>
                <a:cs typeface="Arial"/>
              </a:rPr>
              <a:t> and Young, 2000]</a:t>
            </a:r>
            <a:endParaRPr lang="en-US" altLang="zh-CN"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dirty="0" err="1">
                <a:solidFill>
                  <a:srgbClr val="FFFFFF"/>
                </a:solidFill>
                <a:latin typeface="Arial"/>
                <a:cs typeface="Arial"/>
              </a:rPr>
              <a:t>HMMs</a:t>
            </a:r>
            <a:r>
              <a:rPr lang="en-US" altLang="zh-CN" dirty="0">
                <a:solidFill>
                  <a:srgbClr val="FFFFFF"/>
                </a:solidFill>
                <a:latin typeface="Arial"/>
                <a:cs typeface="Arial"/>
              </a:rPr>
              <a:t> </a:t>
            </a:r>
            <a:r>
              <a:rPr lang="en-US" altLang="zh-CN" dirty="0">
                <a:solidFill>
                  <a:srgbClr val="52BCEB"/>
                </a:solidFill>
                <a:latin typeface="Arial"/>
                <a:cs typeface="Arial"/>
              </a:rPr>
              <a:t>[</a:t>
            </a:r>
            <a:r>
              <a:rPr lang="en-US" altLang="zh-CN" dirty="0" err="1">
                <a:solidFill>
                  <a:srgbClr val="52BCEB"/>
                </a:solidFill>
                <a:latin typeface="Arial"/>
                <a:cs typeface="Arial"/>
              </a:rPr>
              <a:t>Georgila</a:t>
            </a:r>
            <a:r>
              <a:rPr lang="en-US" altLang="zh-CN" dirty="0">
                <a:solidFill>
                  <a:srgbClr val="52BCEB"/>
                </a:solidFill>
                <a:latin typeface="Arial"/>
                <a:cs typeface="Arial"/>
              </a:rPr>
              <a:t> et al., 2005; </a:t>
            </a:r>
            <a:r>
              <a:rPr lang="en-US" altLang="zh-CN" dirty="0" err="1">
                <a:solidFill>
                  <a:srgbClr val="52BCEB"/>
                </a:solidFill>
                <a:latin typeface="Arial"/>
                <a:cs typeface="Arial"/>
              </a:rPr>
              <a:t>Cuayahuitl</a:t>
            </a:r>
            <a:r>
              <a:rPr lang="en-US" altLang="zh-CN" dirty="0">
                <a:solidFill>
                  <a:srgbClr val="52BCEB"/>
                </a:solidFill>
                <a:latin typeface="Arial"/>
                <a:cs typeface="Arial"/>
              </a:rPr>
              <a:t> et al., 2005]</a:t>
            </a:r>
            <a:endParaRPr lang="en-US" altLang="zh-CN"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lang="en-US" altLang="zh-CN" dirty="0">
                <a:solidFill>
                  <a:srgbClr val="FFFFFF"/>
                </a:solidFill>
                <a:latin typeface="Arial"/>
                <a:cs typeface="Arial"/>
              </a:rPr>
              <a:t>...</a:t>
            </a:r>
            <a:endParaRPr lang="en-US" altLang="zh-CN" dirty="0">
              <a:latin typeface="Arial"/>
              <a:cs typeface="Arial"/>
            </a:endParaRPr>
          </a:p>
          <a:p>
            <a:pPr>
              <a:lnSpc>
                <a:spcPct val="100000"/>
              </a:lnSpc>
              <a:spcBef>
                <a:spcPts val="18"/>
              </a:spcBef>
            </a:pPr>
            <a:endParaRPr lang="en-US" altLang="zh-CN" sz="1600" dirty="0">
              <a:latin typeface="Times New Roman"/>
              <a:cs typeface="Times New Roman"/>
            </a:endParaRPr>
          </a:p>
          <a:p>
            <a:pPr marL="12700">
              <a:lnSpc>
                <a:spcPct val="100000"/>
              </a:lnSpc>
            </a:pPr>
            <a:r>
              <a:rPr lang="en-US" altLang="zh-CN" dirty="0">
                <a:solidFill>
                  <a:srgbClr val="FFFFFF"/>
                </a:solidFill>
                <a:latin typeface="Arial"/>
                <a:cs typeface="Arial"/>
              </a:rPr>
              <a:t>Today:  </a:t>
            </a:r>
            <a:r>
              <a:rPr lang="en-US" altLang="zh-CN" b="1" dirty="0">
                <a:solidFill>
                  <a:srgbClr val="FFFFFF"/>
                </a:solidFill>
                <a:latin typeface="Arial" panose="020B0604020202020204" pitchFamily="34" charset="0"/>
                <a:cs typeface="Arial" panose="020B0604020202020204" pitchFamily="34" charset="0"/>
              </a:rPr>
              <a:t>neural models</a:t>
            </a:r>
            <a:endParaRPr lang="en-US" altLang="zh-CN" dirty="0">
              <a:latin typeface="Arial" panose="020B0604020202020204" pitchFamily="34" charset="0"/>
              <a:cs typeface="Arial" panose="020B0604020202020204" pitchFamily="34" charset="0"/>
            </a:endParaRPr>
          </a:p>
          <a:p>
            <a:pPr marL="289560" marR="5080" indent="-177165">
              <a:lnSpc>
                <a:spcPct val="102699"/>
              </a:lnSpc>
              <a:spcBef>
                <a:spcPts val="975"/>
              </a:spcBef>
              <a:buClr>
                <a:srgbClr val="FFFFFF"/>
              </a:buClr>
              <a:buFont typeface="Arial Unicode MS"/>
              <a:buChar char="□"/>
              <a:tabLst>
                <a:tab pos="290195" algn="l"/>
              </a:tabLst>
            </a:pPr>
            <a:r>
              <a:rPr lang="en-US" altLang="zh-CN" dirty="0" err="1">
                <a:solidFill>
                  <a:srgbClr val="FFFFFF"/>
                </a:solidFill>
                <a:latin typeface="Arial"/>
                <a:cs typeface="Arial"/>
              </a:rPr>
              <a:t>Seq2Seq</a:t>
            </a:r>
            <a:r>
              <a:rPr lang="en-US" altLang="zh-CN" dirty="0">
                <a:solidFill>
                  <a:srgbClr val="FFFFFF"/>
                </a:solidFill>
                <a:latin typeface="Arial"/>
                <a:cs typeface="Arial"/>
              </a:rPr>
              <a:t> user simulation </a:t>
            </a:r>
            <a:r>
              <a:rPr lang="en-US" altLang="zh-CN" dirty="0">
                <a:solidFill>
                  <a:srgbClr val="52BCEB"/>
                </a:solidFill>
                <a:latin typeface="Arial"/>
                <a:cs typeface="Arial"/>
              </a:rPr>
              <a:t>[El </a:t>
            </a:r>
            <a:r>
              <a:rPr lang="en-US" altLang="zh-CN" dirty="0" err="1">
                <a:solidFill>
                  <a:srgbClr val="52BCEB"/>
                </a:solidFill>
                <a:latin typeface="Arial"/>
                <a:cs typeface="Arial"/>
              </a:rPr>
              <a:t>Asri</a:t>
            </a:r>
            <a:r>
              <a:rPr lang="en-US" altLang="zh-CN" dirty="0">
                <a:solidFill>
                  <a:srgbClr val="52BCEB"/>
                </a:solidFill>
                <a:latin typeface="Arial"/>
                <a:cs typeface="Arial"/>
              </a:rPr>
              <a:t> et al., 2016; Crook and Marin, 2017; </a:t>
            </a:r>
            <a:r>
              <a:rPr lang="en-US" altLang="zh-CN" dirty="0" err="1">
                <a:solidFill>
                  <a:srgbClr val="52BCEB"/>
                </a:solidFill>
                <a:latin typeface="Arial"/>
                <a:cs typeface="Arial"/>
              </a:rPr>
              <a:t>Kreyssig</a:t>
            </a:r>
            <a:r>
              <a:rPr lang="en-US" altLang="zh-CN" dirty="0">
                <a:solidFill>
                  <a:srgbClr val="52BCEB"/>
                </a:solidFill>
                <a:latin typeface="Arial"/>
                <a:cs typeface="Arial"/>
              </a:rPr>
              <a:t> et al.  2018]</a:t>
            </a:r>
            <a:endParaRPr lang="en-US" altLang="zh-CN" dirty="0">
              <a:latin typeface="Arial"/>
              <a:cs typeface="Arial"/>
            </a:endParaRPr>
          </a:p>
          <a:p>
            <a:endParaRPr lang="zh-CN" altLang="en-US" dirty="0"/>
          </a:p>
        </p:txBody>
      </p:sp>
      <p:sp>
        <p:nvSpPr>
          <p:cNvPr id="2" name="灯片编号占位符 1">
            <a:extLst>
              <a:ext uri="{FF2B5EF4-FFF2-40B4-BE49-F238E27FC236}">
                <a16:creationId xmlns:a16="http://schemas.microsoft.com/office/drawing/2014/main" id="{ECDB7B3F-45B4-42D8-9B8E-284AD615F6CF}"/>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88</a:t>
            </a:fld>
            <a:r>
              <a:rPr lang="zh-CN" altLang="en-US" spc="-65"/>
              <a:t> </a:t>
            </a:r>
            <a:endParaRPr lang="en-US" altLang="zh-CN" spc="-2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16945" y="224604"/>
            <a:ext cx="3976211" cy="246221"/>
          </a:xfrm>
          <a:prstGeom prst="rect">
            <a:avLst/>
          </a:prstGeom>
        </p:spPr>
        <p:txBody>
          <a:bodyPr vert="horz" wrap="square" lIns="0" tIns="0" rIns="0" bIns="0" rtlCol="0">
            <a:spAutoFit/>
          </a:bodyPr>
          <a:lstStyle/>
          <a:p>
            <a:pPr marL="0" algn="ctr">
              <a:lnSpc>
                <a:spcPct val="100000"/>
              </a:lnSpc>
            </a:pPr>
            <a:r>
              <a:rPr dirty="0"/>
              <a:t>Seq2Seq User Simulation</a:t>
            </a:r>
          </a:p>
        </p:txBody>
      </p:sp>
      <p:sp>
        <p:nvSpPr>
          <p:cNvPr id="3" name="内容占位符 2"/>
          <p:cNvSpPr>
            <a:spLocks noGrp="1"/>
          </p:cNvSpPr>
          <p:nvPr>
            <p:ph idx="1"/>
          </p:nvPr>
        </p:nvSpPr>
        <p:spPr>
          <a:xfrm>
            <a:off x="2261797" y="1044575"/>
            <a:ext cx="2031359" cy="2133600"/>
          </a:xfrm>
        </p:spPr>
        <p:txBody>
          <a:bodyPr>
            <a:normAutofit/>
          </a:bodyPr>
          <a:lstStyle/>
          <a:p>
            <a:pPr marL="189230" marR="5080" indent="-176530">
              <a:lnSpc>
                <a:spcPct val="102600"/>
              </a:lnSpc>
              <a:buClr>
                <a:srgbClr val="FFFFFF"/>
              </a:buClr>
              <a:buFont typeface="Arial Unicode MS"/>
              <a:buChar char="□"/>
              <a:tabLst>
                <a:tab pos="189865" algn="l"/>
              </a:tabLst>
            </a:pPr>
            <a:r>
              <a:rPr lang="en-US" altLang="zh-CN" sz="1050" b="1" dirty="0">
                <a:solidFill>
                  <a:srgbClr val="FFFFFF"/>
                </a:solidFill>
                <a:latin typeface="Arial" panose="020B0604020202020204" pitchFamily="34" charset="0"/>
                <a:cs typeface="Arial" panose="020B0604020202020204" pitchFamily="34" charset="0"/>
              </a:rPr>
              <a:t>Input</a:t>
            </a:r>
            <a:r>
              <a:rPr lang="en-US" altLang="zh-CN" sz="1050" dirty="0">
                <a:solidFill>
                  <a:srgbClr val="FFFFFF"/>
                </a:solidFill>
                <a:latin typeface="Arial"/>
                <a:cs typeface="Arial"/>
              </a:rPr>
              <a:t>:  </a:t>
            </a:r>
            <a:r>
              <a:rPr lang="en-US" altLang="zh-CN" sz="1050" i="1" dirty="0">
                <a:solidFill>
                  <a:srgbClr val="FFFFFF"/>
                </a:solidFill>
                <a:latin typeface="Arial"/>
                <a:cs typeface="Arial"/>
              </a:rPr>
              <a:t>c</a:t>
            </a:r>
            <a:r>
              <a:rPr lang="en-US" altLang="zh-CN" sz="1100" i="1" baseline="-10416" dirty="0">
                <a:solidFill>
                  <a:srgbClr val="FFFFFF"/>
                </a:solidFill>
                <a:latin typeface="Lucida Sans"/>
                <a:cs typeface="Lucida Sans"/>
              </a:rPr>
              <a:t>i  </a:t>
            </a:r>
            <a:r>
              <a:rPr lang="en-US" altLang="zh-CN" sz="1050" dirty="0">
                <a:solidFill>
                  <a:srgbClr val="FFFFFF"/>
                </a:solidFill>
                <a:latin typeface="Arial"/>
                <a:cs typeface="Arial"/>
              </a:rPr>
              <a:t>encodes contextual features (e.g., previous system action, consistency between user goals and system-provided values)</a:t>
            </a:r>
            <a:endParaRPr lang="en-US" altLang="zh-CN" sz="1050" dirty="0">
              <a:latin typeface="Arial"/>
              <a:cs typeface="Arial"/>
            </a:endParaRPr>
          </a:p>
          <a:p>
            <a:pPr marL="189230" marR="149860" indent="-176530">
              <a:lnSpc>
                <a:spcPct val="102600"/>
              </a:lnSpc>
              <a:spcBef>
                <a:spcPts val="300"/>
              </a:spcBef>
              <a:buClr>
                <a:srgbClr val="FFFFFF"/>
              </a:buClr>
              <a:buFont typeface="Arial Unicode MS"/>
              <a:buChar char="□"/>
              <a:tabLst>
                <a:tab pos="189865" algn="l"/>
              </a:tabLst>
            </a:pPr>
            <a:r>
              <a:rPr lang="en-US" altLang="zh-CN" sz="1050" b="1" dirty="0">
                <a:solidFill>
                  <a:srgbClr val="FFFFFF"/>
                </a:solidFill>
                <a:latin typeface="Arial" panose="020B0604020202020204" pitchFamily="34" charset="0"/>
                <a:cs typeface="Arial" panose="020B0604020202020204" pitchFamily="34" charset="0"/>
              </a:rPr>
              <a:t>Output: </a:t>
            </a:r>
            <a:r>
              <a:rPr lang="en-US" altLang="zh-CN" sz="1050" dirty="0">
                <a:solidFill>
                  <a:srgbClr val="FFFFFF"/>
                </a:solidFill>
                <a:latin typeface="Arial"/>
                <a:cs typeface="Arial"/>
              </a:rPr>
              <a:t>a dialogue act sequence from the user</a:t>
            </a:r>
            <a:endParaRPr lang="en-US" altLang="zh-CN" sz="1050" dirty="0">
              <a:latin typeface="Arial"/>
              <a:cs typeface="Arial"/>
            </a:endParaRPr>
          </a:p>
          <a:p>
            <a:endParaRPr lang="zh-CN" altLang="en-US" sz="1100" dirty="0"/>
          </a:p>
        </p:txBody>
      </p:sp>
      <p:sp>
        <p:nvSpPr>
          <p:cNvPr id="2" name="灯片编号占位符 1">
            <a:extLst>
              <a:ext uri="{FF2B5EF4-FFF2-40B4-BE49-F238E27FC236}">
                <a16:creationId xmlns:a16="http://schemas.microsoft.com/office/drawing/2014/main" id="{461D9E0F-07AA-4763-9067-798C246F5F58}"/>
              </a:ext>
            </a:extLst>
          </p:cNvPr>
          <p:cNvSpPr>
            <a:spLocks noGrp="1"/>
          </p:cNvSpPr>
          <p:nvPr>
            <p:ph type="sldNum" sz="quarter" idx="12"/>
          </p:nvPr>
        </p:nvSpPr>
        <p:spPr/>
        <p:txBody>
          <a:bodyPr/>
          <a:lstStyle/>
          <a:p>
            <a:pPr marL="106045">
              <a:lnSpc>
                <a:spcPct val="100000"/>
              </a:lnSpc>
            </a:pPr>
            <a:fld id="{81D60167-4931-47E6-BA6A-407CBD079E47}" type="slidenum">
              <a:rPr lang="en-US" altLang="zh-CN" smtClean="0"/>
              <a:t>89</a:t>
            </a:fld>
            <a:endParaRPr lang="en-US" altLang="zh-CN" dirty="0"/>
          </a:p>
        </p:txBody>
      </p:sp>
      <p:sp>
        <p:nvSpPr>
          <p:cNvPr id="6" name="object 6"/>
          <p:cNvSpPr txBox="1"/>
          <p:nvPr/>
        </p:nvSpPr>
        <p:spPr>
          <a:xfrm>
            <a:off x="227304" y="1119065"/>
            <a:ext cx="1016635" cy="139700"/>
          </a:xfrm>
          <a:prstGeom prst="rect">
            <a:avLst/>
          </a:prstGeom>
        </p:spPr>
        <p:txBody>
          <a:bodyPr vert="horz" wrap="square" lIns="0" tIns="0" rIns="0" bIns="0" rtlCol="0">
            <a:spAutoFit/>
          </a:bodyPr>
          <a:lstStyle/>
          <a:p>
            <a:pPr marL="12700">
              <a:lnSpc>
                <a:spcPct val="100000"/>
              </a:lnSpc>
            </a:pPr>
            <a:r>
              <a:rPr sz="900" dirty="0">
                <a:solidFill>
                  <a:srgbClr val="52BCEB"/>
                </a:solidFill>
                <a:latin typeface="Arial"/>
                <a:cs typeface="Arial"/>
              </a:rPr>
              <a:t>[El Asri et al., 2016]</a:t>
            </a:r>
            <a:endParaRPr sz="900" dirty="0">
              <a:latin typeface="Arial"/>
              <a:cs typeface="Arial"/>
            </a:endParaRPr>
          </a:p>
        </p:txBody>
      </p:sp>
      <p:sp>
        <p:nvSpPr>
          <p:cNvPr id="7" name="object 7"/>
          <p:cNvSpPr/>
          <p:nvPr/>
        </p:nvSpPr>
        <p:spPr>
          <a:xfrm>
            <a:off x="240004" y="1381367"/>
            <a:ext cx="2021793" cy="12903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Conversational AI in 2018</a:t>
            </a:r>
          </a:p>
        </p:txBody>
      </p:sp>
      <p:sp>
        <p:nvSpPr>
          <p:cNvPr id="2" name="内容占位符 1">
            <a:extLst>
              <a:ext uri="{FF2B5EF4-FFF2-40B4-BE49-F238E27FC236}">
                <a16:creationId xmlns:a16="http://schemas.microsoft.com/office/drawing/2014/main" id="{2DC1642C-6A9E-4450-8341-92E87FAE27AF}"/>
              </a:ext>
            </a:extLst>
          </p:cNvPr>
          <p:cNvSpPr>
            <a:spLocks noGrp="1"/>
          </p:cNvSpPr>
          <p:nvPr>
            <p:ph idx="1"/>
          </p:nvPr>
        </p:nvSpPr>
        <p:spPr/>
        <p:txBody>
          <a:bodyPr/>
          <a:lstStyle/>
          <a:p>
            <a:r>
              <a:rPr lang="en-US" altLang="zh-CN" dirty="0">
                <a:solidFill>
                  <a:srgbClr val="FFFFFF"/>
                </a:solidFill>
                <a:latin typeface="Arial"/>
                <a:cs typeface="Arial"/>
              </a:rPr>
              <a:t>Top Alexa skills are still simple single-turn commands</a:t>
            </a:r>
            <a:endParaRPr lang="en-US" altLang="zh-CN" dirty="0">
              <a:latin typeface="Arial"/>
              <a:cs typeface="Arial"/>
            </a:endParaRPr>
          </a:p>
          <a:p>
            <a:endParaRPr lang="zh-CN" altLang="en-US" dirty="0"/>
          </a:p>
        </p:txBody>
      </p:sp>
      <p:sp>
        <p:nvSpPr>
          <p:cNvPr id="9" name="object 9"/>
          <p:cNvSpPr/>
          <p:nvPr/>
        </p:nvSpPr>
        <p:spPr>
          <a:xfrm>
            <a:off x="398894" y="879294"/>
            <a:ext cx="3810121" cy="2375081"/>
          </a:xfrm>
          <a:prstGeom prst="rect">
            <a:avLst/>
          </a:prstGeom>
          <a:blipFill>
            <a:blip r:embed="rId3" cstate="print"/>
            <a:stretch>
              <a:fillRect/>
            </a:stretch>
          </a:blipFill>
        </p:spPr>
        <p:txBody>
          <a:bodyPr wrap="square" lIns="0" tIns="0" rIns="0" bIns="0" rtlCol="0"/>
          <a:lstStyle/>
          <a:p>
            <a:endParaRPr/>
          </a:p>
        </p:txBody>
      </p:sp>
      <p:sp>
        <p:nvSpPr>
          <p:cNvPr id="3" name="灯片编号占位符 2">
            <a:extLst>
              <a:ext uri="{FF2B5EF4-FFF2-40B4-BE49-F238E27FC236}">
                <a16:creationId xmlns:a16="http://schemas.microsoft.com/office/drawing/2014/main" id="{C717BEA4-BE39-403F-8712-95C46EF73082}"/>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a:t>
            </a:fld>
            <a:r>
              <a:rPr lang="zh-CN" altLang="en-US" spc="-65"/>
              <a:t> </a:t>
            </a:r>
            <a:endParaRPr lang="en-US" altLang="zh-CN" spc="-2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Seq2Seq User Simulation</a:t>
            </a:r>
          </a:p>
        </p:txBody>
      </p:sp>
      <p:sp>
        <p:nvSpPr>
          <p:cNvPr id="6" name="object 6"/>
          <p:cNvSpPr txBox="1"/>
          <p:nvPr/>
        </p:nvSpPr>
        <p:spPr>
          <a:xfrm>
            <a:off x="347294" y="625949"/>
            <a:ext cx="1229995" cy="139700"/>
          </a:xfrm>
          <a:prstGeom prst="rect">
            <a:avLst/>
          </a:prstGeom>
        </p:spPr>
        <p:txBody>
          <a:bodyPr vert="horz" wrap="square" lIns="0" tIns="0" rIns="0" bIns="0" rtlCol="0">
            <a:spAutoFit/>
          </a:bodyPr>
          <a:lstStyle/>
          <a:p>
            <a:pPr marL="12700">
              <a:lnSpc>
                <a:spcPct val="100000"/>
              </a:lnSpc>
            </a:pPr>
            <a:r>
              <a:rPr sz="900" spc="-15" dirty="0">
                <a:solidFill>
                  <a:srgbClr val="52BCEB"/>
                </a:solidFill>
                <a:latin typeface="Arial"/>
                <a:cs typeface="Arial"/>
              </a:rPr>
              <a:t>[Cr</a:t>
            </a:r>
            <a:r>
              <a:rPr sz="900" spc="-20" dirty="0">
                <a:solidFill>
                  <a:srgbClr val="52BCEB"/>
                </a:solidFill>
                <a:latin typeface="Arial"/>
                <a:cs typeface="Arial"/>
              </a:rPr>
              <a:t>o</a:t>
            </a:r>
            <a:r>
              <a:rPr sz="900" spc="-25" dirty="0">
                <a:solidFill>
                  <a:srgbClr val="52BCEB"/>
                </a:solidFill>
                <a:latin typeface="Arial"/>
                <a:cs typeface="Arial"/>
              </a:rPr>
              <a:t>ok</a:t>
            </a:r>
            <a:r>
              <a:rPr sz="900" spc="55" dirty="0">
                <a:solidFill>
                  <a:srgbClr val="52BCEB"/>
                </a:solidFill>
                <a:latin typeface="Arial"/>
                <a:cs typeface="Arial"/>
              </a:rPr>
              <a:t> </a:t>
            </a:r>
            <a:r>
              <a:rPr sz="900" spc="-40" dirty="0">
                <a:solidFill>
                  <a:srgbClr val="52BCEB"/>
                </a:solidFill>
                <a:latin typeface="Arial"/>
                <a:cs typeface="Arial"/>
              </a:rPr>
              <a:t>and</a:t>
            </a:r>
            <a:r>
              <a:rPr sz="900" spc="55" dirty="0">
                <a:solidFill>
                  <a:srgbClr val="52BCEB"/>
                </a:solidFill>
                <a:latin typeface="Arial"/>
                <a:cs typeface="Arial"/>
              </a:rPr>
              <a:t> </a:t>
            </a:r>
            <a:r>
              <a:rPr sz="900" spc="50" dirty="0">
                <a:solidFill>
                  <a:srgbClr val="52BCEB"/>
                </a:solidFill>
                <a:latin typeface="Arial"/>
                <a:cs typeface="Arial"/>
              </a:rPr>
              <a:t>M</a:t>
            </a:r>
            <a:r>
              <a:rPr sz="900" spc="-90" dirty="0">
                <a:solidFill>
                  <a:srgbClr val="52BCEB"/>
                </a:solidFill>
                <a:latin typeface="Arial"/>
                <a:cs typeface="Arial"/>
              </a:rPr>
              <a:t>a</a:t>
            </a:r>
            <a:r>
              <a:rPr sz="900" spc="15" dirty="0">
                <a:solidFill>
                  <a:srgbClr val="52BCEB"/>
                </a:solidFill>
                <a:latin typeface="Arial"/>
                <a:cs typeface="Arial"/>
              </a:rPr>
              <a:t>ri</a:t>
            </a:r>
            <a:r>
              <a:rPr sz="900" spc="-15" dirty="0">
                <a:solidFill>
                  <a:srgbClr val="52BCEB"/>
                </a:solidFill>
                <a:latin typeface="Arial"/>
                <a:cs typeface="Arial"/>
              </a:rPr>
              <a:t>n,</a:t>
            </a:r>
            <a:r>
              <a:rPr sz="900" spc="55" dirty="0">
                <a:solidFill>
                  <a:srgbClr val="52BCEB"/>
                </a:solidFill>
                <a:latin typeface="Arial"/>
                <a:cs typeface="Arial"/>
              </a:rPr>
              <a:t> </a:t>
            </a:r>
            <a:r>
              <a:rPr sz="900" spc="-35" dirty="0">
                <a:solidFill>
                  <a:srgbClr val="52BCEB"/>
                </a:solidFill>
                <a:latin typeface="Arial"/>
                <a:cs typeface="Arial"/>
              </a:rPr>
              <a:t>2017]</a:t>
            </a:r>
            <a:endParaRPr sz="900">
              <a:latin typeface="Arial"/>
              <a:cs typeface="Arial"/>
            </a:endParaRPr>
          </a:p>
        </p:txBody>
      </p:sp>
      <p:sp>
        <p:nvSpPr>
          <p:cNvPr id="7" name="object 7"/>
          <p:cNvSpPr/>
          <p:nvPr/>
        </p:nvSpPr>
        <p:spPr>
          <a:xfrm>
            <a:off x="359994" y="1116839"/>
            <a:ext cx="4082321" cy="928444"/>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47357" y="2375154"/>
            <a:ext cx="3534093" cy="584775"/>
          </a:xfrm>
          <a:prstGeom prst="rect">
            <a:avLst/>
          </a:prstGeom>
        </p:spPr>
        <p:txBody>
          <a:bodyPr vert="horz" wrap="square" lIns="0" tIns="0" rIns="0" bIns="0" rtlCol="0">
            <a:spAutoFit/>
          </a:bodyPr>
          <a:lstStyle/>
          <a:p>
            <a:pPr marL="189230" indent="-176530">
              <a:lnSpc>
                <a:spcPct val="100000"/>
              </a:lnSpc>
              <a:buClr>
                <a:srgbClr val="FFFFFF"/>
              </a:buClr>
              <a:buFont typeface="Arial Unicode MS"/>
              <a:buChar char="□"/>
              <a:tabLst>
                <a:tab pos="189865" algn="l"/>
              </a:tabLst>
            </a:pPr>
            <a:r>
              <a:rPr sz="1100" dirty="0">
                <a:solidFill>
                  <a:srgbClr val="FFFFFF"/>
                </a:solidFill>
                <a:latin typeface="Arial"/>
                <a:cs typeface="Arial"/>
              </a:rPr>
              <a:t>Text based simulation</a:t>
            </a:r>
            <a:endParaRPr sz="1100" dirty="0">
              <a:latin typeface="Arial"/>
              <a:cs typeface="Arial"/>
            </a:endParaRPr>
          </a:p>
          <a:p>
            <a:pPr marL="189230" indent="-176530">
              <a:lnSpc>
                <a:spcPct val="100000"/>
              </a:lnSpc>
              <a:spcBef>
                <a:spcPts val="330"/>
              </a:spcBef>
              <a:buClr>
                <a:srgbClr val="FFFFFF"/>
              </a:buClr>
              <a:buFont typeface="Arial Unicode MS"/>
              <a:buChar char="□"/>
              <a:tabLst>
                <a:tab pos="189865" algn="l"/>
              </a:tabLst>
            </a:pPr>
            <a:r>
              <a:rPr sz="1100" dirty="0">
                <a:solidFill>
                  <a:srgbClr val="FFFFFF"/>
                </a:solidFill>
                <a:latin typeface="Arial"/>
                <a:cs typeface="Arial"/>
              </a:rPr>
              <a:t>No labeled data</a:t>
            </a:r>
            <a:endParaRPr sz="1100" dirty="0">
              <a:latin typeface="Arial"/>
              <a:cs typeface="Arial"/>
            </a:endParaRPr>
          </a:p>
          <a:p>
            <a:pPr marL="189230" indent="-176530">
              <a:lnSpc>
                <a:spcPct val="100000"/>
              </a:lnSpc>
              <a:spcBef>
                <a:spcPts val="330"/>
              </a:spcBef>
              <a:buClr>
                <a:srgbClr val="FFFFFF"/>
              </a:buClr>
              <a:buFont typeface="Arial Unicode MS"/>
              <a:buChar char="□"/>
              <a:tabLst>
                <a:tab pos="189865" algn="l"/>
              </a:tabLst>
            </a:pPr>
            <a:r>
              <a:rPr sz="1100" dirty="0">
                <a:solidFill>
                  <a:srgbClr val="FFFFFF"/>
                </a:solidFill>
                <a:latin typeface="Arial"/>
                <a:cs typeface="Arial"/>
              </a:rPr>
              <a:t>Trained on human-to-machine conversations</a:t>
            </a:r>
            <a:endParaRPr sz="1100" dirty="0">
              <a:latin typeface="Arial"/>
              <a:cs typeface="Arial"/>
            </a:endParaRPr>
          </a:p>
        </p:txBody>
      </p:sp>
      <p:sp>
        <p:nvSpPr>
          <p:cNvPr id="2" name="灯片编号占位符 1">
            <a:extLst>
              <a:ext uri="{FF2B5EF4-FFF2-40B4-BE49-F238E27FC236}">
                <a16:creationId xmlns:a16="http://schemas.microsoft.com/office/drawing/2014/main" id="{D872E362-E5CE-4B45-953D-7790993752E3}"/>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90</a:t>
            </a:fld>
            <a:r>
              <a:rPr lang="zh-CN" altLang="en-US" spc="-65"/>
              <a:t> </a:t>
            </a:r>
            <a:endParaRPr lang="en-US" altLang="zh-CN" spc="-2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Seq2Seq User Simulation</a:t>
            </a:r>
          </a:p>
        </p:txBody>
      </p:sp>
      <p:sp>
        <p:nvSpPr>
          <p:cNvPr id="3" name="内容占位符 2">
            <a:extLst>
              <a:ext uri="{FF2B5EF4-FFF2-40B4-BE49-F238E27FC236}">
                <a16:creationId xmlns:a16="http://schemas.microsoft.com/office/drawing/2014/main" id="{2A4654FE-2986-46CC-B376-0B8239CE4500}"/>
              </a:ext>
            </a:extLst>
          </p:cNvPr>
          <p:cNvSpPr>
            <a:spLocks noGrp="1"/>
          </p:cNvSpPr>
          <p:nvPr>
            <p:ph idx="1"/>
          </p:nvPr>
        </p:nvSpPr>
        <p:spPr>
          <a:xfrm>
            <a:off x="2261708" y="1026885"/>
            <a:ext cx="2031448" cy="2151289"/>
          </a:xfrm>
        </p:spPr>
        <p:txBody>
          <a:bodyPr>
            <a:normAutofit/>
          </a:bodyPr>
          <a:lstStyle/>
          <a:p>
            <a:pPr marL="189230" indent="-176530">
              <a:lnSpc>
                <a:spcPct val="100000"/>
              </a:lnSpc>
              <a:buClr>
                <a:srgbClr val="FFFFFF"/>
              </a:buClr>
              <a:buFont typeface="Arial Unicode MS"/>
              <a:buChar char="□"/>
              <a:tabLst>
                <a:tab pos="189865" algn="l"/>
              </a:tabLst>
            </a:pPr>
            <a:r>
              <a:rPr lang="en-US" altLang="zh-CN" sz="1050" b="1" dirty="0">
                <a:solidFill>
                  <a:srgbClr val="FFFFFF"/>
                </a:solidFill>
                <a:latin typeface="Arial" panose="020B0604020202020204" pitchFamily="34" charset="0"/>
                <a:cs typeface="Arial" panose="020B0604020202020204" pitchFamily="34" charset="0"/>
              </a:rPr>
              <a:t>Input: </a:t>
            </a:r>
            <a:r>
              <a:rPr lang="en-US" altLang="zh-CN" sz="1050" dirty="0">
                <a:solidFill>
                  <a:srgbClr val="FFFFFF"/>
                </a:solidFill>
                <a:latin typeface="Arial"/>
                <a:cs typeface="Arial"/>
              </a:rPr>
              <a:t>Contextual features</a:t>
            </a:r>
            <a:endParaRPr lang="en-US" altLang="zh-CN" sz="1050" dirty="0">
              <a:latin typeface="Arial"/>
              <a:cs typeface="Arial"/>
            </a:endParaRPr>
          </a:p>
          <a:p>
            <a:pPr marL="189230" indent="-176530">
              <a:lnSpc>
                <a:spcPct val="100000"/>
              </a:lnSpc>
              <a:spcBef>
                <a:spcPts val="330"/>
              </a:spcBef>
              <a:buClr>
                <a:srgbClr val="FFFFFF"/>
              </a:buClr>
              <a:buFont typeface="Arial Unicode MS"/>
              <a:buChar char="□"/>
              <a:tabLst>
                <a:tab pos="189865" algn="l"/>
              </a:tabLst>
            </a:pPr>
            <a:r>
              <a:rPr lang="en-US" altLang="zh-CN" sz="1050" b="1" dirty="0">
                <a:solidFill>
                  <a:srgbClr val="FFFFFF"/>
                </a:solidFill>
                <a:latin typeface="Arial" panose="020B0604020202020204" pitchFamily="34" charset="0"/>
                <a:cs typeface="Arial" panose="020B0604020202020204" pitchFamily="34" charset="0"/>
              </a:rPr>
              <a:t>Output: </a:t>
            </a:r>
            <a:r>
              <a:rPr lang="en-US" altLang="zh-CN" sz="1050" dirty="0">
                <a:solidFill>
                  <a:srgbClr val="FFFFFF"/>
                </a:solidFill>
                <a:latin typeface="Arial"/>
                <a:cs typeface="Arial"/>
              </a:rPr>
              <a:t>Natural language</a:t>
            </a:r>
            <a:endParaRPr lang="en-US" altLang="zh-CN" sz="1050" dirty="0">
              <a:latin typeface="Arial"/>
              <a:cs typeface="Arial"/>
            </a:endParaRPr>
          </a:p>
          <a:p>
            <a:pPr marL="189230" marR="5080" indent="-176530">
              <a:lnSpc>
                <a:spcPct val="102600"/>
              </a:lnSpc>
              <a:spcBef>
                <a:spcPts val="300"/>
              </a:spcBef>
              <a:buClr>
                <a:srgbClr val="FFFFFF"/>
              </a:buClr>
              <a:buFont typeface="Arial Unicode MS"/>
              <a:buChar char="□"/>
              <a:tabLst>
                <a:tab pos="189865" algn="l"/>
              </a:tabLst>
            </a:pPr>
            <a:r>
              <a:rPr lang="en-US" altLang="zh-CN" sz="1050" dirty="0">
                <a:solidFill>
                  <a:srgbClr val="FFFFFF"/>
                </a:solidFill>
                <a:latin typeface="Arial"/>
                <a:cs typeface="Arial"/>
              </a:rPr>
              <a:t>User goal and goal changes explicitly modelled </a:t>
            </a:r>
            <a:r>
              <a:rPr lang="en-US" altLang="zh-CN" sz="1050" i="1" dirty="0">
                <a:solidFill>
                  <a:srgbClr val="FFFFFF"/>
                </a:solidFill>
                <a:latin typeface="Arial"/>
                <a:cs typeface="Arial"/>
                <a:sym typeface="Wingdings" panose="05000000000000000000" pitchFamily="2" charset="2"/>
              </a:rPr>
              <a:t></a:t>
            </a:r>
            <a:r>
              <a:rPr lang="en-US" altLang="zh-CN" sz="1050" i="1" dirty="0">
                <a:solidFill>
                  <a:srgbClr val="FFFFFF"/>
                </a:solidFill>
                <a:latin typeface="Arial"/>
                <a:cs typeface="Arial"/>
              </a:rPr>
              <a:t> </a:t>
            </a:r>
            <a:r>
              <a:rPr lang="en-US" altLang="zh-CN" sz="1050" dirty="0">
                <a:solidFill>
                  <a:srgbClr val="FFFFFF"/>
                </a:solidFill>
                <a:latin typeface="Arial"/>
                <a:cs typeface="Arial"/>
              </a:rPr>
              <a:t>Can be used to train a RL-based policy</a:t>
            </a:r>
            <a:endParaRPr lang="en-US" altLang="zh-CN" sz="1050" dirty="0">
              <a:latin typeface="Arial"/>
              <a:cs typeface="Arial"/>
            </a:endParaRPr>
          </a:p>
          <a:p>
            <a:endParaRPr lang="zh-CN" altLang="en-US" sz="1050" dirty="0"/>
          </a:p>
        </p:txBody>
      </p:sp>
      <p:sp>
        <p:nvSpPr>
          <p:cNvPr id="2" name="灯片编号占位符 1">
            <a:extLst>
              <a:ext uri="{FF2B5EF4-FFF2-40B4-BE49-F238E27FC236}">
                <a16:creationId xmlns:a16="http://schemas.microsoft.com/office/drawing/2014/main" id="{D288F769-84C2-4C9B-95B7-7E99E237A762}"/>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91</a:t>
            </a:fld>
            <a:endParaRPr lang="en-US" altLang="zh-CN" spc="-20" dirty="0"/>
          </a:p>
        </p:txBody>
      </p:sp>
      <p:sp>
        <p:nvSpPr>
          <p:cNvPr id="6" name="object 6"/>
          <p:cNvSpPr txBox="1"/>
          <p:nvPr/>
        </p:nvSpPr>
        <p:spPr>
          <a:xfrm>
            <a:off x="227304" y="764557"/>
            <a:ext cx="1163346" cy="138499"/>
          </a:xfrm>
          <a:prstGeom prst="rect">
            <a:avLst/>
          </a:prstGeom>
        </p:spPr>
        <p:txBody>
          <a:bodyPr vert="horz" wrap="square" lIns="0" tIns="0" rIns="0" bIns="0" rtlCol="0">
            <a:spAutoFit/>
          </a:bodyPr>
          <a:lstStyle/>
          <a:p>
            <a:pPr marL="12700">
              <a:lnSpc>
                <a:spcPct val="100000"/>
              </a:lnSpc>
            </a:pPr>
            <a:r>
              <a:rPr sz="900" dirty="0">
                <a:solidFill>
                  <a:srgbClr val="52BCEB"/>
                </a:solidFill>
                <a:latin typeface="Arial"/>
                <a:cs typeface="Arial"/>
              </a:rPr>
              <a:t>[Kreyssig et al.  2018]</a:t>
            </a:r>
            <a:endParaRPr sz="900">
              <a:latin typeface="Arial"/>
              <a:cs typeface="Arial"/>
            </a:endParaRPr>
          </a:p>
        </p:txBody>
      </p:sp>
      <p:sp>
        <p:nvSpPr>
          <p:cNvPr id="7" name="object 7"/>
          <p:cNvSpPr/>
          <p:nvPr/>
        </p:nvSpPr>
        <p:spPr>
          <a:xfrm>
            <a:off x="240004" y="1026886"/>
            <a:ext cx="2021704" cy="217663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Evaluating User Simulation</a:t>
            </a:r>
          </a:p>
        </p:txBody>
      </p:sp>
      <p:sp>
        <p:nvSpPr>
          <p:cNvPr id="3" name="内容占位符 2">
            <a:extLst>
              <a:ext uri="{FF2B5EF4-FFF2-40B4-BE49-F238E27FC236}">
                <a16:creationId xmlns:a16="http://schemas.microsoft.com/office/drawing/2014/main" id="{F4124043-711D-4D68-B755-674DF7AC7B4F}"/>
              </a:ext>
            </a:extLst>
          </p:cNvPr>
          <p:cNvSpPr>
            <a:spLocks noGrp="1"/>
          </p:cNvSpPr>
          <p:nvPr>
            <p:ph idx="1"/>
          </p:nvPr>
        </p:nvSpPr>
        <p:spPr/>
        <p:txBody>
          <a:bodyPr/>
          <a:lstStyle/>
          <a:p>
            <a:r>
              <a:rPr lang="en-US" altLang="zh-CN" dirty="0"/>
              <a:t>Direct methods</a:t>
            </a:r>
          </a:p>
          <a:p>
            <a:pPr lvl="1"/>
            <a:r>
              <a:rPr lang="en-US" altLang="zh-CN" dirty="0"/>
              <a:t>Measure the similarity between the outputs of the simulator and a real user in a test set</a:t>
            </a:r>
          </a:p>
          <a:p>
            <a:pPr lvl="1"/>
            <a:r>
              <a:rPr lang="en-US" altLang="zh-CN" dirty="0"/>
              <a:t>Simulators trained on the same or similar metrics</a:t>
            </a:r>
          </a:p>
          <a:p>
            <a:pPr lvl="1"/>
            <a:r>
              <a:rPr lang="en-US" altLang="zh-CN" dirty="0"/>
              <a:t>Variability is penalized, even if its consistent</a:t>
            </a:r>
          </a:p>
          <a:p>
            <a:endParaRPr lang="en-US" altLang="zh-CN" dirty="0"/>
          </a:p>
          <a:p>
            <a:r>
              <a:rPr lang="en-US" altLang="zh-CN" dirty="0"/>
              <a:t>Indirect methods</a:t>
            </a:r>
          </a:p>
          <a:p>
            <a:pPr lvl="1"/>
            <a:r>
              <a:rPr lang="en-US" altLang="zh-CN" dirty="0"/>
              <a:t>Cross-model evaluation</a:t>
            </a:r>
          </a:p>
          <a:p>
            <a:pPr lvl="1"/>
            <a:r>
              <a:rPr lang="en-US" altLang="zh-CN" dirty="0"/>
              <a:t>Training with simulated user / evaluating with real users</a:t>
            </a:r>
          </a:p>
          <a:p>
            <a:endParaRPr lang="en-US" altLang="zh-CN" dirty="0"/>
          </a:p>
          <a:p>
            <a:endParaRPr lang="zh-CN" altLang="en-US" dirty="0"/>
          </a:p>
        </p:txBody>
      </p:sp>
      <p:sp>
        <p:nvSpPr>
          <p:cNvPr id="2" name="灯片编号占位符 1">
            <a:extLst>
              <a:ext uri="{FF2B5EF4-FFF2-40B4-BE49-F238E27FC236}">
                <a16:creationId xmlns:a16="http://schemas.microsoft.com/office/drawing/2014/main" id="{4DCEFE66-CCD6-4558-AB5C-5CDFC4928675}"/>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92</a:t>
            </a:fld>
            <a:r>
              <a:rPr lang="zh-CN" altLang="en-US" spc="-65"/>
              <a:t> </a:t>
            </a:r>
            <a:endParaRPr lang="en-US" altLang="zh-CN" spc="-2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Indirect evaluation</a:t>
            </a:r>
          </a:p>
        </p:txBody>
      </p:sp>
      <p:sp>
        <p:nvSpPr>
          <p:cNvPr id="3" name="内容占位符 2">
            <a:extLst>
              <a:ext uri="{FF2B5EF4-FFF2-40B4-BE49-F238E27FC236}">
                <a16:creationId xmlns:a16="http://schemas.microsoft.com/office/drawing/2014/main" id="{9C53690B-82FB-4587-8D00-A70FFAB3B90D}"/>
              </a:ext>
            </a:extLst>
          </p:cNvPr>
          <p:cNvSpPr>
            <a:spLocks noGrp="1"/>
          </p:cNvSpPr>
          <p:nvPr>
            <p:ph idx="1"/>
          </p:nvPr>
        </p:nvSpPr>
        <p:spPr>
          <a:xfrm>
            <a:off x="2305050" y="1176617"/>
            <a:ext cx="1988106" cy="2001557"/>
          </a:xfrm>
        </p:spPr>
        <p:txBody>
          <a:bodyPr>
            <a:normAutofit fontScale="92500"/>
          </a:bodyPr>
          <a:lstStyle/>
          <a:p>
            <a:r>
              <a:rPr lang="en-US" altLang="zh-CN" dirty="0"/>
              <a:t>RL policy trained with simulated user and tested with real users</a:t>
            </a:r>
          </a:p>
          <a:p>
            <a:r>
              <a:rPr lang="en-US" altLang="zh-CN" dirty="0"/>
              <a:t>Systems trained with a (good) simulated user</a:t>
            </a:r>
          </a:p>
          <a:p>
            <a:r>
              <a:rPr lang="en-US" altLang="zh-CN" dirty="0"/>
              <a:t>perform well with real users</a:t>
            </a:r>
          </a:p>
          <a:p>
            <a:r>
              <a:rPr lang="en-US" altLang="zh-CN" dirty="0"/>
              <a:t>System performance evaluation using simulated users correlates with performance evaluation with real users</a:t>
            </a:r>
          </a:p>
          <a:p>
            <a:endParaRPr lang="zh-CN" altLang="en-US" dirty="0"/>
          </a:p>
        </p:txBody>
      </p:sp>
      <p:sp>
        <p:nvSpPr>
          <p:cNvPr id="2" name="灯片编号占位符 1">
            <a:extLst>
              <a:ext uri="{FF2B5EF4-FFF2-40B4-BE49-F238E27FC236}">
                <a16:creationId xmlns:a16="http://schemas.microsoft.com/office/drawing/2014/main" id="{584B5DAE-4A80-4F6C-94D1-1F1E367B210B}"/>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93</a:t>
            </a:fld>
            <a:r>
              <a:rPr lang="zh-CN" altLang="en-US" spc="-65"/>
              <a:t> </a:t>
            </a:r>
            <a:r>
              <a:rPr lang="en-US" altLang="zh-CN" spc="150"/>
              <a:t>/</a:t>
            </a:r>
            <a:r>
              <a:rPr lang="zh-CN" altLang="en-US" spc="-65"/>
              <a:t> </a:t>
            </a:r>
            <a:r>
              <a:rPr lang="en-US" altLang="zh-CN" spc="-20"/>
              <a:t>187</a:t>
            </a:r>
            <a:endParaRPr lang="en-US" altLang="zh-CN" spc="-20" dirty="0"/>
          </a:p>
        </p:txBody>
      </p:sp>
      <p:sp>
        <p:nvSpPr>
          <p:cNvPr id="6" name="object 6"/>
          <p:cNvSpPr txBox="1"/>
          <p:nvPr/>
        </p:nvSpPr>
        <p:spPr>
          <a:xfrm>
            <a:off x="227304" y="945354"/>
            <a:ext cx="1544346" cy="138499"/>
          </a:xfrm>
          <a:prstGeom prst="rect">
            <a:avLst/>
          </a:prstGeom>
        </p:spPr>
        <p:txBody>
          <a:bodyPr vert="horz" wrap="square" lIns="0" tIns="0" rIns="0" bIns="0" rtlCol="0">
            <a:spAutoFit/>
          </a:bodyPr>
          <a:lstStyle/>
          <a:p>
            <a:pPr marL="12700">
              <a:lnSpc>
                <a:spcPct val="100000"/>
              </a:lnSpc>
            </a:pPr>
            <a:r>
              <a:rPr sz="900" dirty="0">
                <a:solidFill>
                  <a:srgbClr val="52BCEB"/>
                </a:solidFill>
                <a:latin typeface="Arial"/>
                <a:cs typeface="Arial"/>
              </a:rPr>
              <a:t>[ Kreyssig et al.  2018]</a:t>
            </a:r>
            <a:endParaRPr sz="900" dirty="0">
              <a:latin typeface="Arial"/>
              <a:cs typeface="Arial"/>
            </a:endParaRPr>
          </a:p>
        </p:txBody>
      </p:sp>
      <p:sp>
        <p:nvSpPr>
          <p:cNvPr id="7" name="object 7"/>
          <p:cNvSpPr/>
          <p:nvPr/>
        </p:nvSpPr>
        <p:spPr>
          <a:xfrm>
            <a:off x="240004" y="1207701"/>
            <a:ext cx="2021716" cy="94144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p:txBody>
          <a:bodyPr/>
          <a:lstStyle/>
          <a:p>
            <a:r>
              <a:rPr lang="en-US" dirty="0"/>
              <a:t>Battling Data Inefficiency</a:t>
            </a:r>
          </a:p>
        </p:txBody>
      </p:sp>
      <p:sp>
        <p:nvSpPr>
          <p:cNvPr id="9" name="内容占位符 8">
            <a:extLst>
              <a:ext uri="{FF2B5EF4-FFF2-40B4-BE49-F238E27FC236}">
                <a16:creationId xmlns:a16="http://schemas.microsoft.com/office/drawing/2014/main" id="{82D0F727-997B-48D4-8598-1DF94B27E325}"/>
              </a:ext>
            </a:extLst>
          </p:cNvPr>
          <p:cNvSpPr>
            <a:spLocks noGrp="1"/>
          </p:cNvSpPr>
          <p:nvPr>
            <p:ph idx="1"/>
          </p:nvPr>
        </p:nvSpPr>
        <p:spPr/>
        <p:txBody>
          <a:bodyPr/>
          <a:lstStyle/>
          <a:p>
            <a:r>
              <a:rPr lang="en-US" altLang="zh-CN" dirty="0"/>
              <a:t>More structure </a:t>
            </a:r>
            <a:r>
              <a:rPr lang="en-US" altLang="zh-CN" dirty="0">
                <a:sym typeface="Wingdings" panose="05000000000000000000" pitchFamily="2" charset="2"/>
              </a:rPr>
              <a:t></a:t>
            </a:r>
            <a:r>
              <a:rPr lang="en-US" altLang="zh-CN" dirty="0"/>
              <a:t> Less data needed</a:t>
            </a:r>
          </a:p>
          <a:p>
            <a:pPr lvl="1"/>
            <a:endParaRPr lang="en-US" altLang="zh-CN" dirty="0"/>
          </a:p>
          <a:p>
            <a:pPr lvl="1"/>
            <a:r>
              <a:rPr lang="en-US" altLang="zh-CN" dirty="0"/>
              <a:t>Summary actions</a:t>
            </a:r>
          </a:p>
          <a:p>
            <a:pPr lvl="1"/>
            <a:r>
              <a:rPr lang="en-US" altLang="zh-CN" dirty="0"/>
              <a:t>Action masks</a:t>
            </a:r>
          </a:p>
          <a:p>
            <a:pPr lvl="1"/>
            <a:r>
              <a:rPr lang="en-US" altLang="zh-CN" dirty="0"/>
              <a:t>Hierarchical structures</a:t>
            </a:r>
          </a:p>
          <a:p>
            <a:endParaRPr lang="zh-CN" altLang="en-US" dirty="0"/>
          </a:p>
        </p:txBody>
      </p:sp>
      <p:sp>
        <p:nvSpPr>
          <p:cNvPr id="3" name="灯片编号占位符 2">
            <a:extLst>
              <a:ext uri="{FF2B5EF4-FFF2-40B4-BE49-F238E27FC236}">
                <a16:creationId xmlns:a16="http://schemas.microsoft.com/office/drawing/2014/main" id="{9C53C22E-9AA1-47EE-8905-C22ACA5BAC22}"/>
              </a:ext>
            </a:extLst>
          </p:cNvPr>
          <p:cNvSpPr>
            <a:spLocks noGrp="1"/>
          </p:cNvSpPr>
          <p:nvPr>
            <p:ph type="sldNum" sz="quarter" idx="12"/>
          </p:nvPr>
        </p:nvSpPr>
        <p:spPr/>
        <p:txBody>
          <a:bodyPr/>
          <a:lstStyle/>
          <a:p>
            <a:fld id="{81D60167-4931-47E6-BA6A-407CBD079E47}" type="slidenum">
              <a:rPr lang="en-US" altLang="zh-CN" smtClean="0"/>
              <a:pPr/>
              <a:t>94</a:t>
            </a:fld>
            <a:r>
              <a:rPr lang="zh-CN" altLang="en-US"/>
              <a:t> </a:t>
            </a:r>
            <a:endParaRPr lang="en-US" altLang="zh-CN"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71B873-9178-4568-B087-EB45D1066DFB}"/>
              </a:ext>
            </a:extLst>
          </p:cNvPr>
          <p:cNvSpPr>
            <a:spLocks noGrp="1"/>
          </p:cNvSpPr>
          <p:nvPr>
            <p:ph type="title"/>
          </p:nvPr>
        </p:nvSpPr>
        <p:spPr/>
        <p:txBody>
          <a:bodyPr/>
          <a:lstStyle/>
          <a:p>
            <a:r>
              <a:rPr lang="en-US" altLang="zh-CN" sz="2800" dirty="0"/>
              <a:t>Natural Language Generation</a:t>
            </a:r>
            <a:endParaRPr lang="zh-CN" altLang="en-US" sz="2800" dirty="0"/>
          </a:p>
        </p:txBody>
      </p:sp>
      <p:sp>
        <p:nvSpPr>
          <p:cNvPr id="6" name="文本占位符 5">
            <a:extLst>
              <a:ext uri="{FF2B5EF4-FFF2-40B4-BE49-F238E27FC236}">
                <a16:creationId xmlns:a16="http://schemas.microsoft.com/office/drawing/2014/main" id="{2C120F11-FE38-4640-B0A7-3418E3E15B9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F0A27EA-3DE9-4043-A0FF-275D1BC2396C}"/>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95</a:t>
            </a:fld>
            <a:r>
              <a:rPr lang="zh-CN" altLang="en-US" spc="-65"/>
              <a:t> </a:t>
            </a:r>
            <a:endParaRPr lang="en-US" altLang="zh-CN" spc="-20" dirty="0"/>
          </a:p>
        </p:txBody>
      </p:sp>
    </p:spTree>
    <p:extLst>
      <p:ext uri="{BB962C8B-B14F-4D97-AF65-F5344CB8AC3E}">
        <p14:creationId xmlns:p14="http://schemas.microsoft.com/office/powerpoint/2010/main" val="2549997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Natural Language Generation</a:t>
            </a:r>
          </a:p>
        </p:txBody>
      </p:sp>
      <p:sp>
        <p:nvSpPr>
          <p:cNvPr id="6" name="object 6"/>
          <p:cNvSpPr/>
          <p:nvPr/>
        </p:nvSpPr>
        <p:spPr>
          <a:xfrm>
            <a:off x="359994" y="1108807"/>
            <a:ext cx="4004675" cy="1927927"/>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E6A87420-0A06-4F34-988B-94CB5041A89B}"/>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96</a:t>
            </a:fld>
            <a:r>
              <a:rPr lang="zh-CN" altLang="en-US" spc="-65"/>
              <a:t> </a:t>
            </a:r>
            <a:endParaRPr lang="en-US" altLang="zh-CN" spc="-2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Natural Language Generation</a:t>
            </a:r>
          </a:p>
          <a:p>
            <a:pPr marL="0" algn="ctr">
              <a:lnSpc>
                <a:spcPct val="100000"/>
              </a:lnSpc>
              <a:spcBef>
                <a:spcPts val="310"/>
              </a:spcBef>
            </a:pPr>
            <a:r>
              <a:rPr sz="1200" spc="0" dirty="0"/>
              <a:t>Problem Definition</a:t>
            </a:r>
          </a:p>
        </p:txBody>
      </p:sp>
      <p:sp>
        <p:nvSpPr>
          <p:cNvPr id="5" name="object 5"/>
          <p:cNvSpPr/>
          <p:nvPr/>
        </p:nvSpPr>
        <p:spPr>
          <a:xfrm>
            <a:off x="309193" y="985215"/>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6" name="object 6"/>
          <p:cNvSpPr/>
          <p:nvPr/>
        </p:nvSpPr>
        <p:spPr>
          <a:xfrm>
            <a:off x="309193" y="1029637"/>
            <a:ext cx="3989704" cy="365125"/>
          </a:xfrm>
          <a:custGeom>
            <a:avLst/>
            <a:gdLst/>
            <a:ahLst/>
            <a:cxnLst/>
            <a:rect l="l" t="t" r="r" b="b"/>
            <a:pathLst>
              <a:path w="3989704" h="365125">
                <a:moveTo>
                  <a:pt x="3989652" y="0"/>
                </a:moveTo>
                <a:lnTo>
                  <a:pt x="0" y="0"/>
                </a:lnTo>
                <a:lnTo>
                  <a:pt x="0" y="314162"/>
                </a:lnTo>
                <a:lnTo>
                  <a:pt x="16636" y="351676"/>
                </a:lnTo>
                <a:lnTo>
                  <a:pt x="3938852" y="364962"/>
                </a:lnTo>
                <a:lnTo>
                  <a:pt x="3953095" y="362917"/>
                </a:lnTo>
                <a:lnTo>
                  <a:pt x="3984215" y="336958"/>
                </a:lnTo>
                <a:lnTo>
                  <a:pt x="3989652" y="0"/>
                </a:lnTo>
                <a:close/>
              </a:path>
            </a:pathLst>
          </a:custGeom>
          <a:solidFill>
            <a:srgbClr val="076A82"/>
          </a:solidFill>
        </p:spPr>
        <p:txBody>
          <a:bodyPr wrap="square" lIns="0" tIns="0" rIns="0" bIns="0" rtlCol="0"/>
          <a:lstStyle/>
          <a:p>
            <a:endParaRPr/>
          </a:p>
        </p:txBody>
      </p:sp>
      <p:sp>
        <p:nvSpPr>
          <p:cNvPr id="7" name="object 7"/>
          <p:cNvSpPr txBox="1"/>
          <p:nvPr/>
        </p:nvSpPr>
        <p:spPr>
          <a:xfrm>
            <a:off x="347294" y="1029170"/>
            <a:ext cx="3913504" cy="602601"/>
          </a:xfrm>
          <a:prstGeom prst="rect">
            <a:avLst/>
          </a:prstGeom>
        </p:spPr>
        <p:txBody>
          <a:bodyPr vert="horz" wrap="square" lIns="0" tIns="0" rIns="0" bIns="0" rtlCol="0">
            <a:spAutoFit/>
          </a:bodyPr>
          <a:lstStyle/>
          <a:p>
            <a:pPr marL="12700" marR="5080">
              <a:lnSpc>
                <a:spcPct val="102600"/>
              </a:lnSpc>
            </a:pPr>
            <a:r>
              <a:rPr sz="1100" dirty="0">
                <a:solidFill>
                  <a:srgbClr val="FFFFFF"/>
                </a:solidFill>
                <a:latin typeface="Arial"/>
                <a:cs typeface="Arial"/>
              </a:rPr>
              <a:t>“NLG is the process of deliberately constructing a natural language text in order to meet specified communicate goals.”</a:t>
            </a:r>
            <a:endParaRPr sz="1100">
              <a:latin typeface="Arial"/>
              <a:cs typeface="Arial"/>
            </a:endParaRPr>
          </a:p>
          <a:p>
            <a:pPr marL="12700">
              <a:lnSpc>
                <a:spcPct val="100000"/>
              </a:lnSpc>
              <a:spcBef>
                <a:spcPts val="900"/>
              </a:spcBef>
            </a:pPr>
            <a:r>
              <a:rPr sz="900" dirty="0">
                <a:solidFill>
                  <a:srgbClr val="52BCEB"/>
                </a:solidFill>
                <a:latin typeface="Arial"/>
                <a:cs typeface="Arial"/>
              </a:rPr>
              <a:t>[McDonald, 1992]</a:t>
            </a:r>
            <a:endParaRPr sz="900">
              <a:latin typeface="Arial"/>
              <a:cs typeface="Arial"/>
            </a:endParaRPr>
          </a:p>
        </p:txBody>
      </p:sp>
      <p:sp>
        <p:nvSpPr>
          <p:cNvPr id="8" name="object 8"/>
          <p:cNvSpPr txBox="1"/>
          <p:nvPr/>
        </p:nvSpPr>
        <p:spPr>
          <a:xfrm>
            <a:off x="347294" y="1963704"/>
            <a:ext cx="3865879" cy="1225207"/>
          </a:xfrm>
          <a:prstGeom prst="rect">
            <a:avLst/>
          </a:prstGeom>
        </p:spPr>
        <p:txBody>
          <a:bodyPr vert="horz" wrap="square" lIns="0" tIns="0" rIns="0" bIns="0" rtlCol="0">
            <a:spAutoFit/>
          </a:bodyPr>
          <a:lstStyle/>
          <a:p>
            <a:pPr marL="12700">
              <a:lnSpc>
                <a:spcPct val="100000"/>
              </a:lnSpc>
            </a:pPr>
            <a:r>
              <a:rPr sz="900" dirty="0">
                <a:solidFill>
                  <a:srgbClr val="FFFF00"/>
                </a:solidFill>
                <a:latin typeface="Arial"/>
                <a:cs typeface="Arial"/>
              </a:rPr>
              <a:t>Input</a:t>
            </a:r>
            <a:r>
              <a:rPr sz="900" dirty="0">
                <a:solidFill>
                  <a:srgbClr val="FFFFFF"/>
                </a:solidFill>
                <a:latin typeface="Arial"/>
                <a:cs typeface="Arial"/>
              </a:rPr>
              <a:t>:  a communicative goal.  E.g.  non-linguistic representation of information</a:t>
            </a:r>
            <a:endParaRPr sz="900">
              <a:latin typeface="Arial"/>
              <a:cs typeface="Arial"/>
            </a:endParaRPr>
          </a:p>
          <a:p>
            <a:pPr>
              <a:lnSpc>
                <a:spcPct val="100000"/>
              </a:lnSpc>
            </a:pPr>
            <a:endParaRPr sz="900">
              <a:latin typeface="Times New Roman"/>
              <a:cs typeface="Times New Roman"/>
            </a:endParaRPr>
          </a:p>
          <a:p>
            <a:pPr>
              <a:lnSpc>
                <a:spcPct val="100000"/>
              </a:lnSpc>
              <a:spcBef>
                <a:spcPts val="27"/>
              </a:spcBef>
            </a:pPr>
            <a:endParaRPr sz="850">
              <a:latin typeface="Times New Roman"/>
              <a:cs typeface="Times New Roman"/>
            </a:endParaRPr>
          </a:p>
          <a:p>
            <a:pPr marL="12700">
              <a:lnSpc>
                <a:spcPct val="100000"/>
              </a:lnSpc>
            </a:pPr>
            <a:r>
              <a:rPr sz="900" dirty="0">
                <a:solidFill>
                  <a:srgbClr val="FFFF00"/>
                </a:solidFill>
                <a:latin typeface="Arial"/>
                <a:cs typeface="Arial"/>
              </a:rPr>
              <a:t>Output</a:t>
            </a:r>
            <a:r>
              <a:rPr sz="900" dirty="0">
                <a:solidFill>
                  <a:srgbClr val="FFFFFF"/>
                </a:solidFill>
                <a:latin typeface="Arial"/>
                <a:cs typeface="Arial"/>
              </a:rPr>
              <a:t>:  natural language utterance (combined with graphics, tables, etc)</a:t>
            </a:r>
            <a:endParaRPr sz="900">
              <a:latin typeface="Arial"/>
              <a:cs typeface="Arial"/>
            </a:endParaRPr>
          </a:p>
          <a:p>
            <a:pPr>
              <a:lnSpc>
                <a:spcPct val="100000"/>
              </a:lnSpc>
            </a:pPr>
            <a:endParaRPr sz="900">
              <a:latin typeface="Times New Roman"/>
              <a:cs typeface="Times New Roman"/>
            </a:endParaRPr>
          </a:p>
          <a:p>
            <a:pPr>
              <a:lnSpc>
                <a:spcPct val="100000"/>
              </a:lnSpc>
              <a:spcBef>
                <a:spcPts val="11"/>
              </a:spcBef>
            </a:pPr>
            <a:endParaRPr sz="850">
              <a:latin typeface="Times New Roman"/>
              <a:cs typeface="Times New Roman"/>
            </a:endParaRPr>
          </a:p>
          <a:p>
            <a:pPr marL="12700" marR="59690">
              <a:lnSpc>
                <a:spcPct val="101499"/>
              </a:lnSpc>
            </a:pPr>
            <a:r>
              <a:rPr sz="900" dirty="0">
                <a:solidFill>
                  <a:srgbClr val="FFFF00"/>
                </a:solidFill>
                <a:latin typeface="Arial"/>
                <a:cs typeface="Arial"/>
              </a:rPr>
              <a:t>Knowledge Required</a:t>
            </a:r>
            <a:r>
              <a:rPr sz="900" dirty="0">
                <a:solidFill>
                  <a:srgbClr val="FFFFFF"/>
                </a:solidFill>
                <a:latin typeface="Arial"/>
                <a:cs typeface="Arial"/>
              </a:rPr>
              <a:t>:  intended communication scope, domain knowledge, the actual language</a:t>
            </a:r>
            <a:endParaRPr sz="900">
              <a:latin typeface="Arial"/>
              <a:cs typeface="Arial"/>
            </a:endParaRPr>
          </a:p>
        </p:txBody>
      </p:sp>
      <p:sp>
        <p:nvSpPr>
          <p:cNvPr id="2" name="灯片编号占位符 1">
            <a:extLst>
              <a:ext uri="{FF2B5EF4-FFF2-40B4-BE49-F238E27FC236}">
                <a16:creationId xmlns:a16="http://schemas.microsoft.com/office/drawing/2014/main" id="{B1984A6B-E501-487A-8954-E72442BB9961}"/>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97</a:t>
            </a:fld>
            <a:r>
              <a:rPr lang="zh-CN" altLang="en-US" spc="-65"/>
              <a:t> </a:t>
            </a:r>
            <a:endParaRPr lang="en-US" altLang="zh-CN" spc="-2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Natural Language Generation</a:t>
            </a:r>
          </a:p>
          <a:p>
            <a:pPr marL="0" algn="ctr">
              <a:lnSpc>
                <a:spcPct val="100000"/>
              </a:lnSpc>
              <a:spcBef>
                <a:spcPts val="310"/>
              </a:spcBef>
            </a:pPr>
            <a:r>
              <a:rPr sz="1200" spc="0" dirty="0"/>
              <a:t>Problem Definition</a:t>
            </a:r>
          </a:p>
        </p:txBody>
      </p:sp>
      <p:sp>
        <p:nvSpPr>
          <p:cNvPr id="5" name="object 5"/>
          <p:cNvSpPr txBox="1"/>
          <p:nvPr/>
        </p:nvSpPr>
        <p:spPr>
          <a:xfrm>
            <a:off x="447357" y="911911"/>
            <a:ext cx="3390900" cy="338554"/>
          </a:xfrm>
          <a:prstGeom prst="rect">
            <a:avLst/>
          </a:prstGeom>
        </p:spPr>
        <p:txBody>
          <a:bodyPr vert="horz" wrap="square" lIns="0" tIns="0" rIns="0" bIns="0" rtlCol="0">
            <a:spAutoFit/>
          </a:bodyPr>
          <a:lstStyle/>
          <a:p>
            <a:pPr marL="189230" indent="-176530">
              <a:lnSpc>
                <a:spcPct val="100000"/>
              </a:lnSpc>
              <a:buClr>
                <a:srgbClr val="FFFFFF"/>
              </a:buClr>
              <a:buFont typeface="Arial Unicode MS"/>
              <a:buChar char="□"/>
              <a:tabLst>
                <a:tab pos="189865" algn="l"/>
              </a:tabLst>
            </a:pPr>
            <a:r>
              <a:rPr sz="1100" dirty="0">
                <a:solidFill>
                  <a:srgbClr val="FFFFFF"/>
                </a:solidFill>
                <a:latin typeface="Arial"/>
                <a:cs typeface="Arial"/>
              </a:rPr>
              <a:t>Meaning representation </a:t>
            </a:r>
            <a:r>
              <a:rPr lang="en-US" altLang="zh-CN" sz="1100" i="1" dirty="0">
                <a:solidFill>
                  <a:srgbClr val="FFFFFF"/>
                </a:solidFill>
                <a:latin typeface="Arial"/>
                <a:cs typeface="Arial"/>
                <a:sym typeface="Wingdings" panose="05000000000000000000" pitchFamily="2" charset="2"/>
              </a:rPr>
              <a:t></a:t>
            </a:r>
            <a:r>
              <a:rPr sz="1100" i="1" dirty="0">
                <a:solidFill>
                  <a:srgbClr val="FFFFFF"/>
                </a:solidFill>
                <a:latin typeface="Arial"/>
                <a:cs typeface="Arial"/>
              </a:rPr>
              <a:t> </a:t>
            </a:r>
            <a:r>
              <a:rPr sz="1100" dirty="0">
                <a:solidFill>
                  <a:srgbClr val="FFFFFF"/>
                </a:solidFill>
                <a:latin typeface="Arial"/>
                <a:cs typeface="Arial"/>
              </a:rPr>
              <a:t>natural language utterances</a:t>
            </a:r>
            <a:endParaRPr sz="1100" dirty="0">
              <a:latin typeface="Arial"/>
              <a:cs typeface="Arial"/>
            </a:endParaRPr>
          </a:p>
        </p:txBody>
      </p:sp>
      <p:sp>
        <p:nvSpPr>
          <p:cNvPr id="6" name="object 6"/>
          <p:cNvSpPr/>
          <p:nvPr/>
        </p:nvSpPr>
        <p:spPr>
          <a:xfrm>
            <a:off x="359994" y="1460451"/>
            <a:ext cx="3926747" cy="1038705"/>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47356" y="2866987"/>
            <a:ext cx="3534093" cy="377026"/>
          </a:xfrm>
          <a:prstGeom prst="rect">
            <a:avLst/>
          </a:prstGeom>
        </p:spPr>
        <p:txBody>
          <a:bodyPr vert="horz" wrap="square" lIns="0" tIns="0" rIns="0" bIns="0" rtlCol="0">
            <a:spAutoFit/>
          </a:bodyPr>
          <a:lstStyle/>
          <a:p>
            <a:pPr marL="189230" indent="-176530">
              <a:lnSpc>
                <a:spcPct val="100000"/>
              </a:lnSpc>
              <a:buClr>
                <a:srgbClr val="FFFFFF"/>
              </a:buClr>
              <a:buFont typeface="Arial Unicode MS"/>
              <a:buChar char="□"/>
              <a:tabLst>
                <a:tab pos="189865" algn="l"/>
              </a:tabLst>
            </a:pPr>
            <a:r>
              <a:rPr sz="1100" dirty="0">
                <a:solidFill>
                  <a:srgbClr val="FFFFFF"/>
                </a:solidFill>
                <a:latin typeface="Arial"/>
                <a:cs typeface="Arial"/>
              </a:rPr>
              <a:t>What do we care about?  - naturalness and variation</a:t>
            </a:r>
            <a:endParaRPr sz="1100" dirty="0">
              <a:latin typeface="Arial"/>
              <a:cs typeface="Arial"/>
            </a:endParaRPr>
          </a:p>
          <a:p>
            <a:pPr marL="189230" indent="-176530">
              <a:lnSpc>
                <a:spcPct val="100000"/>
              </a:lnSpc>
              <a:spcBef>
                <a:spcPts val="330"/>
              </a:spcBef>
              <a:buClr>
                <a:srgbClr val="FFFFFF"/>
              </a:buClr>
              <a:buFont typeface="Arial Unicode MS"/>
              <a:buChar char="□"/>
              <a:tabLst>
                <a:tab pos="189865" algn="l"/>
              </a:tabLst>
            </a:pPr>
            <a:r>
              <a:rPr sz="1100" dirty="0">
                <a:solidFill>
                  <a:srgbClr val="FFFFFF"/>
                </a:solidFill>
                <a:latin typeface="Arial"/>
                <a:cs typeface="Arial"/>
              </a:rPr>
              <a:t>Other applications - summarisation, short-text report</a:t>
            </a:r>
            <a:endParaRPr sz="1100" dirty="0">
              <a:latin typeface="Arial"/>
              <a:cs typeface="Arial"/>
            </a:endParaRPr>
          </a:p>
        </p:txBody>
      </p:sp>
      <p:sp>
        <p:nvSpPr>
          <p:cNvPr id="2" name="灯片编号占位符 1">
            <a:extLst>
              <a:ext uri="{FF2B5EF4-FFF2-40B4-BE49-F238E27FC236}">
                <a16:creationId xmlns:a16="http://schemas.microsoft.com/office/drawing/2014/main" id="{4774122D-81B7-40EA-9954-B08D816EBF07}"/>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98</a:t>
            </a:fld>
            <a:r>
              <a:rPr lang="zh-CN" altLang="en-US" spc="-65"/>
              <a:t> </a:t>
            </a:r>
            <a:endParaRPr lang="en-US" altLang="zh-CN" spc="-2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0" rIns="0" bIns="0" rtlCol="0">
            <a:spAutoFit/>
          </a:bodyPr>
          <a:lstStyle/>
          <a:p>
            <a:pPr marL="0" algn="ctr">
              <a:lnSpc>
                <a:spcPct val="100000"/>
              </a:lnSpc>
            </a:pPr>
            <a:r>
              <a:rPr spc="0" dirty="0"/>
              <a:t>NLG Evaluation</a:t>
            </a:r>
          </a:p>
        </p:txBody>
      </p:sp>
      <p:sp>
        <p:nvSpPr>
          <p:cNvPr id="6" name="object 6"/>
          <p:cNvSpPr/>
          <p:nvPr/>
        </p:nvSpPr>
        <p:spPr>
          <a:xfrm>
            <a:off x="309193" y="2862147"/>
            <a:ext cx="3989704" cy="82550"/>
          </a:xfrm>
          <a:custGeom>
            <a:avLst/>
            <a:gdLst/>
            <a:ahLst/>
            <a:cxnLst/>
            <a:rect l="l" t="t" r="r" b="b"/>
            <a:pathLst>
              <a:path w="3989704" h="82550">
                <a:moveTo>
                  <a:pt x="3938852" y="0"/>
                </a:moveTo>
                <a:lnTo>
                  <a:pt x="41300" y="896"/>
                </a:lnTo>
                <a:lnTo>
                  <a:pt x="7786" y="23856"/>
                </a:lnTo>
                <a:lnTo>
                  <a:pt x="0" y="50800"/>
                </a:lnTo>
                <a:lnTo>
                  <a:pt x="0" y="82384"/>
                </a:lnTo>
                <a:lnTo>
                  <a:pt x="3989652" y="82384"/>
                </a:lnTo>
                <a:lnTo>
                  <a:pt x="3988755" y="41300"/>
                </a:lnTo>
                <a:lnTo>
                  <a:pt x="3965796" y="7786"/>
                </a:lnTo>
                <a:lnTo>
                  <a:pt x="3938852" y="0"/>
                </a:lnTo>
                <a:close/>
              </a:path>
            </a:pathLst>
          </a:custGeom>
          <a:solidFill>
            <a:srgbClr val="076A82"/>
          </a:solidFill>
        </p:spPr>
        <p:txBody>
          <a:bodyPr wrap="square" lIns="0" tIns="0" rIns="0" bIns="0" rtlCol="0"/>
          <a:lstStyle/>
          <a:p>
            <a:endParaRPr/>
          </a:p>
        </p:txBody>
      </p:sp>
      <p:sp>
        <p:nvSpPr>
          <p:cNvPr id="7" name="object 7"/>
          <p:cNvSpPr/>
          <p:nvPr/>
        </p:nvSpPr>
        <p:spPr>
          <a:xfrm>
            <a:off x="309193" y="2906573"/>
            <a:ext cx="3989704" cy="338455"/>
          </a:xfrm>
          <a:custGeom>
            <a:avLst/>
            <a:gdLst/>
            <a:ahLst/>
            <a:cxnLst/>
            <a:rect l="l" t="t" r="r" b="b"/>
            <a:pathLst>
              <a:path w="3989704" h="338455">
                <a:moveTo>
                  <a:pt x="3989652" y="0"/>
                </a:moveTo>
                <a:lnTo>
                  <a:pt x="0" y="0"/>
                </a:lnTo>
                <a:lnTo>
                  <a:pt x="0" y="287222"/>
                </a:lnTo>
                <a:lnTo>
                  <a:pt x="16636" y="324736"/>
                </a:lnTo>
                <a:lnTo>
                  <a:pt x="3938852" y="338023"/>
                </a:lnTo>
                <a:lnTo>
                  <a:pt x="3953095" y="335978"/>
                </a:lnTo>
                <a:lnTo>
                  <a:pt x="3984215" y="310019"/>
                </a:lnTo>
                <a:lnTo>
                  <a:pt x="3989652" y="0"/>
                </a:lnTo>
                <a:close/>
              </a:path>
            </a:pathLst>
          </a:custGeom>
          <a:solidFill>
            <a:srgbClr val="076A82"/>
          </a:solidFill>
        </p:spPr>
        <p:txBody>
          <a:bodyPr wrap="square" lIns="0" tIns="0" rIns="0" bIns="0" rtlCol="0"/>
          <a:lstStyle/>
          <a:p>
            <a:endParaRPr/>
          </a:p>
        </p:txBody>
      </p:sp>
      <p:sp>
        <p:nvSpPr>
          <p:cNvPr id="8" name="object 8"/>
          <p:cNvSpPr txBox="1"/>
          <p:nvPr/>
        </p:nvSpPr>
        <p:spPr>
          <a:xfrm>
            <a:off x="347294" y="560311"/>
            <a:ext cx="3911600" cy="2681605"/>
          </a:xfrm>
          <a:prstGeom prst="rect">
            <a:avLst/>
          </a:prstGeom>
        </p:spPr>
        <p:txBody>
          <a:bodyPr vert="horz" wrap="square" lIns="0" tIns="0" rIns="0" bIns="0" rtlCol="0">
            <a:spAutoFit/>
          </a:bodyPr>
          <a:lstStyle/>
          <a:p>
            <a:pPr marL="12700">
              <a:lnSpc>
                <a:spcPct val="100000"/>
              </a:lnSpc>
            </a:pPr>
            <a:r>
              <a:rPr sz="1100" dirty="0">
                <a:solidFill>
                  <a:srgbClr val="FFFF00"/>
                </a:solidFill>
                <a:latin typeface="Arial"/>
                <a:cs typeface="Arial"/>
              </a:rPr>
              <a:t>Subjective:  human judgement </a:t>
            </a:r>
            <a:r>
              <a:rPr sz="1100" dirty="0">
                <a:solidFill>
                  <a:srgbClr val="52BCEB"/>
                </a:solidFill>
                <a:latin typeface="Arial"/>
                <a:cs typeface="Arial"/>
              </a:rPr>
              <a:t>[Stent et al., 2005]</a:t>
            </a:r>
            <a:endParaRPr sz="1100" dirty="0">
              <a:latin typeface="Arial"/>
              <a:cs typeface="Arial"/>
            </a:endParaRPr>
          </a:p>
          <a:p>
            <a:pPr>
              <a:lnSpc>
                <a:spcPct val="100000"/>
              </a:lnSpc>
              <a:spcBef>
                <a:spcPts val="7"/>
              </a:spcBef>
            </a:pPr>
            <a:endParaRPr sz="900" dirty="0">
              <a:latin typeface="Times New Roman"/>
              <a:cs typeface="Times New Roman"/>
            </a:endParaRPr>
          </a:p>
          <a:p>
            <a:pPr marL="289560" indent="-177165">
              <a:lnSpc>
                <a:spcPct val="100000"/>
              </a:lnSpc>
              <a:buClr>
                <a:srgbClr val="FFFFFF"/>
              </a:buClr>
              <a:buFont typeface="Arial Unicode MS"/>
              <a:buChar char="□"/>
              <a:tabLst>
                <a:tab pos="290195" algn="l"/>
              </a:tabLst>
            </a:pPr>
            <a:r>
              <a:rPr sz="1100" b="1" dirty="0">
                <a:solidFill>
                  <a:srgbClr val="FFFFFF"/>
                </a:solidFill>
                <a:latin typeface="Arial" panose="020B0604020202020204" pitchFamily="34" charset="0"/>
                <a:cs typeface="Arial" panose="020B0604020202020204" pitchFamily="34" charset="0"/>
              </a:rPr>
              <a:t>Adequacy: </a:t>
            </a:r>
            <a:r>
              <a:rPr sz="1100" dirty="0">
                <a:solidFill>
                  <a:srgbClr val="FFFFFF"/>
                </a:solidFill>
                <a:latin typeface="Arial"/>
                <a:cs typeface="Arial"/>
              </a:rPr>
              <a:t>correct meaning</a:t>
            </a:r>
            <a:endParaRPr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sz="1100" b="1" dirty="0">
                <a:solidFill>
                  <a:srgbClr val="FFFFFF"/>
                </a:solidFill>
                <a:latin typeface="Arial" panose="020B0604020202020204" pitchFamily="34" charset="0"/>
                <a:cs typeface="Arial" panose="020B0604020202020204" pitchFamily="34" charset="0"/>
              </a:rPr>
              <a:t>Fluency: </a:t>
            </a:r>
            <a:r>
              <a:rPr sz="1100" dirty="0">
                <a:solidFill>
                  <a:srgbClr val="FFFFFF"/>
                </a:solidFill>
                <a:latin typeface="Arial"/>
                <a:cs typeface="Arial"/>
              </a:rPr>
              <a:t>linguistic fluency/naturalness</a:t>
            </a:r>
            <a:endParaRPr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sz="1100" b="1" dirty="0">
                <a:solidFill>
                  <a:srgbClr val="FFFFFF"/>
                </a:solidFill>
                <a:latin typeface="Arial" panose="020B0604020202020204" pitchFamily="34" charset="0"/>
                <a:cs typeface="Arial" panose="020B0604020202020204" pitchFamily="34" charset="0"/>
              </a:rPr>
              <a:t>Readability: </a:t>
            </a:r>
            <a:r>
              <a:rPr sz="1100" dirty="0">
                <a:solidFill>
                  <a:srgbClr val="FFFFFF"/>
                </a:solidFill>
                <a:latin typeface="Arial"/>
                <a:cs typeface="Arial"/>
              </a:rPr>
              <a:t>fluency in the dialogue context</a:t>
            </a:r>
            <a:endParaRPr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sz="1100" b="1" dirty="0">
                <a:solidFill>
                  <a:srgbClr val="FFFFFF"/>
                </a:solidFill>
                <a:latin typeface="Arial" panose="020B0604020202020204" pitchFamily="34" charset="0"/>
                <a:cs typeface="Arial" panose="020B0604020202020204" pitchFamily="34" charset="0"/>
              </a:rPr>
              <a:t>Variation: </a:t>
            </a:r>
            <a:r>
              <a:rPr sz="1100" dirty="0">
                <a:solidFill>
                  <a:srgbClr val="FFFFFF"/>
                </a:solidFill>
                <a:latin typeface="Arial"/>
                <a:cs typeface="Arial"/>
              </a:rPr>
              <a:t>multiple realisations of the same meaning</a:t>
            </a:r>
            <a:endParaRPr sz="1100" dirty="0">
              <a:latin typeface="Arial"/>
              <a:cs typeface="Arial"/>
            </a:endParaRPr>
          </a:p>
          <a:p>
            <a:pPr>
              <a:lnSpc>
                <a:spcPct val="100000"/>
              </a:lnSpc>
              <a:spcBef>
                <a:spcPts val="29"/>
              </a:spcBef>
              <a:buClr>
                <a:srgbClr val="FFFFFF"/>
              </a:buClr>
              <a:buFont typeface="Arial Unicode MS"/>
              <a:buChar char="□"/>
            </a:pPr>
            <a:endParaRPr sz="1500" dirty="0">
              <a:latin typeface="Times New Roman"/>
              <a:cs typeface="Times New Roman"/>
            </a:endParaRPr>
          </a:p>
          <a:p>
            <a:pPr marL="12700">
              <a:lnSpc>
                <a:spcPct val="100000"/>
              </a:lnSpc>
            </a:pPr>
            <a:r>
              <a:rPr sz="1100" dirty="0">
                <a:solidFill>
                  <a:srgbClr val="FFFF00"/>
                </a:solidFill>
                <a:latin typeface="Arial"/>
                <a:cs typeface="Arial"/>
              </a:rPr>
              <a:t>Objective:  automatic evaluation measures</a:t>
            </a:r>
            <a:endParaRPr sz="1100" dirty="0">
              <a:latin typeface="Arial"/>
              <a:cs typeface="Arial"/>
            </a:endParaRPr>
          </a:p>
          <a:p>
            <a:pPr>
              <a:lnSpc>
                <a:spcPct val="100000"/>
              </a:lnSpc>
              <a:spcBef>
                <a:spcPts val="7"/>
              </a:spcBef>
            </a:pPr>
            <a:endParaRPr sz="900" dirty="0">
              <a:latin typeface="Times New Roman"/>
              <a:cs typeface="Times New Roman"/>
            </a:endParaRPr>
          </a:p>
          <a:p>
            <a:pPr marL="289560" indent="-177165">
              <a:lnSpc>
                <a:spcPct val="100000"/>
              </a:lnSpc>
              <a:buClr>
                <a:srgbClr val="FFFFFF"/>
              </a:buClr>
              <a:buFont typeface="Arial Unicode MS"/>
              <a:buChar char="□"/>
              <a:tabLst>
                <a:tab pos="290195" algn="l"/>
              </a:tabLst>
            </a:pPr>
            <a:r>
              <a:rPr sz="1100" dirty="0">
                <a:solidFill>
                  <a:srgbClr val="FFFFFF"/>
                </a:solidFill>
                <a:latin typeface="Arial"/>
                <a:cs typeface="Arial"/>
              </a:rPr>
              <a:t>Word overlap:  BLEU, METEOR, ROUGE</a:t>
            </a:r>
            <a:endParaRPr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sz="1100" dirty="0">
                <a:solidFill>
                  <a:srgbClr val="FFFFFF"/>
                </a:solidFill>
                <a:latin typeface="Arial"/>
                <a:cs typeface="Arial"/>
              </a:rPr>
              <a:t>Embedding-based:  greedy matching, embedding average</a:t>
            </a:r>
            <a:endParaRPr sz="1100" dirty="0">
              <a:latin typeface="Arial"/>
              <a:cs typeface="Arial"/>
            </a:endParaRPr>
          </a:p>
          <a:p>
            <a:pPr marL="289560" indent="-177165">
              <a:lnSpc>
                <a:spcPct val="100000"/>
              </a:lnSpc>
              <a:spcBef>
                <a:spcPts val="330"/>
              </a:spcBef>
              <a:buClr>
                <a:srgbClr val="FFFFFF"/>
              </a:buClr>
              <a:buFont typeface="Arial Unicode MS"/>
              <a:buChar char="□"/>
              <a:tabLst>
                <a:tab pos="290195" algn="l"/>
              </a:tabLst>
            </a:pPr>
            <a:r>
              <a:rPr sz="1100" dirty="0">
                <a:solidFill>
                  <a:srgbClr val="FFFFFF"/>
                </a:solidFill>
                <a:latin typeface="Arial"/>
                <a:cs typeface="Arial"/>
              </a:rPr>
              <a:t>Task-oriented:  item error rate</a:t>
            </a:r>
            <a:endParaRPr sz="1100" dirty="0">
              <a:latin typeface="Arial"/>
              <a:cs typeface="Arial"/>
            </a:endParaRPr>
          </a:p>
          <a:p>
            <a:pPr marL="12700" marR="5080">
              <a:lnSpc>
                <a:spcPct val="102600"/>
              </a:lnSpc>
              <a:spcBef>
                <a:spcPts val="1045"/>
              </a:spcBef>
            </a:pPr>
            <a:r>
              <a:rPr sz="1100" b="1" dirty="0">
                <a:solidFill>
                  <a:srgbClr val="FFFFFF"/>
                </a:solidFill>
                <a:latin typeface="Arial" panose="020B0604020202020204" pitchFamily="34" charset="0"/>
                <a:cs typeface="Arial" panose="020B0604020202020204" pitchFamily="34" charset="0"/>
              </a:rPr>
              <a:t>Big gap and anti-correlation between human judgements and automatic measures</a:t>
            </a:r>
            <a:endParaRPr sz="1100" dirty="0">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F1D789A7-69B5-47AA-8610-8B09BF68AD84}"/>
              </a:ext>
            </a:extLst>
          </p:cNvPr>
          <p:cNvSpPr>
            <a:spLocks noGrp="1"/>
          </p:cNvSpPr>
          <p:nvPr>
            <p:ph type="sldNum" sz="quarter" idx="12"/>
          </p:nvPr>
        </p:nvSpPr>
        <p:spPr/>
        <p:txBody>
          <a:bodyPr/>
          <a:lstStyle/>
          <a:p>
            <a:pPr marL="106045">
              <a:lnSpc>
                <a:spcPct val="100000"/>
              </a:lnSpc>
            </a:pPr>
            <a:fld id="{81D60167-4931-47E6-BA6A-407CBD079E47}" type="slidenum">
              <a:rPr lang="en-US" altLang="zh-CN" spc="-20" smtClean="0"/>
              <a:t>99</a:t>
            </a:fld>
            <a:r>
              <a:rPr lang="zh-CN" altLang="en-US" spc="-65"/>
              <a:t> </a:t>
            </a:r>
            <a:endParaRPr lang="en-US" altLang="zh-CN" spc="-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1931</TotalTime>
  <Words>5625</Words>
  <Application>Microsoft Office PowerPoint</Application>
  <PresentationFormat>自定义</PresentationFormat>
  <Paragraphs>950</Paragraphs>
  <Slides>144</Slides>
  <Notes>134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144</vt:i4>
      </vt:variant>
    </vt:vector>
  </HeadingPairs>
  <TitlesOfParts>
    <vt:vector size="161" baseType="lpstr">
      <vt:lpstr>Arial Unicode MS</vt:lpstr>
      <vt:lpstr>Euclid</vt:lpstr>
      <vt:lpstr>MS Gothic</vt:lpstr>
      <vt:lpstr>等线</vt:lpstr>
      <vt:lpstr>等线 Light</vt:lpstr>
      <vt:lpstr>Arial</vt:lpstr>
      <vt:lpstr>Arial Narrow</vt:lpstr>
      <vt:lpstr>Calibri</vt:lpstr>
      <vt:lpstr>Cambria Math</vt:lpstr>
      <vt:lpstr>Gill Sans MT</vt:lpstr>
      <vt:lpstr>Lucida Sans</vt:lpstr>
      <vt:lpstr>Tahoma</vt:lpstr>
      <vt:lpstr>Times New Roman</vt:lpstr>
      <vt:lpstr>Trebuchet MS</vt:lpstr>
      <vt:lpstr>Verdana</vt:lpstr>
      <vt:lpstr>Wingdings</vt:lpstr>
      <vt:lpstr>Office Theme</vt:lpstr>
      <vt:lpstr>Deep Learning for Conversational AI</vt:lpstr>
      <vt:lpstr>Goals</vt:lpstr>
      <vt:lpstr>Conversational AI in Fiction</vt:lpstr>
      <vt:lpstr>Virtual Assistants are the Next Platform</vt:lpstr>
      <vt:lpstr>Virtual Assistants are the Next Platform</vt:lpstr>
      <vt:lpstr>Virtual Assistants are the Next Platform</vt:lpstr>
      <vt:lpstr>Conversational AI in 2018</vt:lpstr>
      <vt:lpstr>Conversational AI = Conversational UI?</vt:lpstr>
      <vt:lpstr>Conversational AI in 2018</vt:lpstr>
      <vt:lpstr>Conversational AI in 1966</vt:lpstr>
      <vt:lpstr>Conversational AI in 2018</vt:lpstr>
      <vt:lpstr>Conversational AI in 2018</vt:lpstr>
      <vt:lpstr>Challenges and Problems</vt:lpstr>
      <vt:lpstr>The Two Paradigms:  Task-Oriented vs Chatbots</vt:lpstr>
      <vt:lpstr>The Two Paradigms</vt:lpstr>
      <vt:lpstr>Dialogue as a Partially Observable Markov Decision Process (POMDP)</vt:lpstr>
      <vt:lpstr>Task-Oriented Dialogue Systems</vt:lpstr>
      <vt:lpstr>Task-Oriented Dialogue Systems</vt:lpstr>
      <vt:lpstr>Task-Oriented Dialogue Systems</vt:lpstr>
      <vt:lpstr>Natural Language Understanding</vt:lpstr>
      <vt:lpstr>Natural Language Understanding</vt:lpstr>
      <vt:lpstr>Language Understanding</vt:lpstr>
      <vt:lpstr>Spoken Language Understanding</vt:lpstr>
      <vt:lpstr>Dialogue Act Classification...</vt:lpstr>
      <vt:lpstr>Language Understanding as Slot Filling</vt:lpstr>
      <vt:lpstr>A Note on Semantic Parsing</vt:lpstr>
      <vt:lpstr>Dialogue State Tracking </vt:lpstr>
      <vt:lpstr>Language Understanding</vt:lpstr>
      <vt:lpstr>Dialogue State Tracking Challenge (DSTC)</vt:lpstr>
      <vt:lpstr>Domain Ontology</vt:lpstr>
      <vt:lpstr>Domain Ontology Dialogue State Tracking Challenge 2</vt:lpstr>
      <vt:lpstr>Domain Ontology A sample from the Cambridge Restaurants domain</vt:lpstr>
      <vt:lpstr>Dialogue State Tracking Challenge 2:  Evaluation</vt:lpstr>
      <vt:lpstr>Web-Style Ranking and SLU Combination</vt:lpstr>
      <vt:lpstr>Language Understanding</vt:lpstr>
      <vt:lpstr>Word-Based DST Using RNNs</vt:lpstr>
      <vt:lpstr>Delexicalisation-Based DST</vt:lpstr>
      <vt:lpstr>Delexicalisation-Based DST</vt:lpstr>
      <vt:lpstr>Delexicalisation-Based DST</vt:lpstr>
      <vt:lpstr>Delexicalisation-Based Models</vt:lpstr>
      <vt:lpstr>Traditional ‘Solution’:  Semantic Dictionaries</vt:lpstr>
      <vt:lpstr>The Neural Belief Tracker (NBT)</vt:lpstr>
      <vt:lpstr>The Neural Belief Tracker (NBT)</vt:lpstr>
      <vt:lpstr>The Neural Belief Tracker (NBT)</vt:lpstr>
      <vt:lpstr>The Neural Belief Tracker (NBT) v2</vt:lpstr>
      <vt:lpstr>Representation Learning:  NBT-DNN</vt:lpstr>
      <vt:lpstr>Representation Learning:  NBT-CNN</vt:lpstr>
      <vt:lpstr>Global-Locally Self-Attentive DST (GLAD)</vt:lpstr>
      <vt:lpstr>DST as Machine Reading / Reasoning</vt:lpstr>
      <vt:lpstr>Hybrid Dialog State Tracker with ASR Features</vt:lpstr>
      <vt:lpstr>An End-to-end Approach for Handling Unknown Slot Values in Dialogue State Tracking</vt:lpstr>
      <vt:lpstr>Are Word Embeddings Useful for NLU?</vt:lpstr>
      <vt:lpstr>Input Word Vectors Matter</vt:lpstr>
      <vt:lpstr>Input Word Vectors Matter Semantic Specialisation</vt:lpstr>
      <vt:lpstr>Semantic Specialisation</vt:lpstr>
      <vt:lpstr>The Importance of Semantic Specialisation</vt:lpstr>
      <vt:lpstr>Towards Multilingual DST</vt:lpstr>
      <vt:lpstr>Bootstrapping DST for Resource-Poor Languages</vt:lpstr>
      <vt:lpstr>Bootstrapping DST for Resource-Poor Languages</vt:lpstr>
      <vt:lpstr>DST Beyond English: Additional Challenges</vt:lpstr>
      <vt:lpstr>DST Beyond English with Morph-fitting</vt:lpstr>
      <vt:lpstr>Dialogue Management</vt:lpstr>
      <vt:lpstr>Dialogue Management</vt:lpstr>
      <vt:lpstr>Dialogue Management Approaches</vt:lpstr>
      <vt:lpstr>Dialogue Management</vt:lpstr>
      <vt:lpstr>Dialogue Management</vt:lpstr>
      <vt:lpstr>Reinforcement Learning</vt:lpstr>
      <vt:lpstr>Reinforcement vs Supervised Learning</vt:lpstr>
      <vt:lpstr>DM-RL Reward</vt:lpstr>
      <vt:lpstr>Dialogue Management Based on RL</vt:lpstr>
      <vt:lpstr>Dialogue Evaluation = Reward for RL</vt:lpstr>
      <vt:lpstr>Reinforcement Learning Signal So what is the reward?</vt:lpstr>
      <vt:lpstr>Dialogue Management Evaluation and Reward</vt:lpstr>
      <vt:lpstr>Dialogue Management Reinforcement Learning Signal in Task Oriented Settings</vt:lpstr>
      <vt:lpstr>Dialogue Management Reinforcement Learning Signal</vt:lpstr>
      <vt:lpstr>Dialogue Management Reinforcement Learning Signal</vt:lpstr>
      <vt:lpstr>Reward Shaping for DM</vt:lpstr>
      <vt:lpstr>RL-Based DM: Quick Recap</vt:lpstr>
      <vt:lpstr>Sample efficient RL</vt:lpstr>
      <vt:lpstr>DM-RL Training</vt:lpstr>
      <vt:lpstr>Dialogue Management</vt:lpstr>
      <vt:lpstr>Sample-Efficient RL + Supervised Data Some Empirical Results</vt:lpstr>
      <vt:lpstr>User Simulation</vt:lpstr>
      <vt:lpstr>Different simulation approaches</vt:lpstr>
      <vt:lpstr>Training with User Simulator</vt:lpstr>
      <vt:lpstr>User Simulation (Rule-Based)</vt:lpstr>
      <vt:lpstr>Agenda-Based user simulation</vt:lpstr>
      <vt:lpstr>User Simulation (Model/Learning-Based)</vt:lpstr>
      <vt:lpstr>Seq2Seq User Simulation</vt:lpstr>
      <vt:lpstr>Seq2Seq User Simulation</vt:lpstr>
      <vt:lpstr>Seq2Seq User Simulation</vt:lpstr>
      <vt:lpstr>Evaluating User Simulation</vt:lpstr>
      <vt:lpstr>Indirect evaluation</vt:lpstr>
      <vt:lpstr>Battling Data Inefficiency</vt:lpstr>
      <vt:lpstr>Natural Language Generation</vt:lpstr>
      <vt:lpstr>Natural Language Generation</vt:lpstr>
      <vt:lpstr>Natural Language Generation Problem Definition</vt:lpstr>
      <vt:lpstr>Natural Language Generation Problem Definition</vt:lpstr>
      <vt:lpstr>NLG Evaluation</vt:lpstr>
      <vt:lpstr>NLG Evaluation</vt:lpstr>
      <vt:lpstr>Template-Based NLG</vt:lpstr>
      <vt:lpstr>Pipeline approach to NLG</vt:lpstr>
      <vt:lpstr>The "how to say it" Pipeline in NLG</vt:lpstr>
      <vt:lpstr>Statistical approaches to pipelined NLG</vt:lpstr>
      <vt:lpstr>RNN-Based LM NLG</vt:lpstr>
      <vt:lpstr>RNN-Based LM NLG Handling Semantic Repetition/Missing</vt:lpstr>
      <vt:lpstr>RNN-Based NLG</vt:lpstr>
      <vt:lpstr>RNN-Based NLG Feature Visualisation</vt:lpstr>
      <vt:lpstr>(Attentive) Seq2Seq for NLG</vt:lpstr>
      <vt:lpstr>Recent Work in Neural NLG</vt:lpstr>
      <vt:lpstr>Recent Work in Neural NLG</vt:lpstr>
      <vt:lpstr>Recent Work in Neural NLG</vt:lpstr>
      <vt:lpstr>Recent Work in Neural NLG</vt:lpstr>
      <vt:lpstr>Recent Work in Neural NLG</vt:lpstr>
      <vt:lpstr>Learning Objective for NLG</vt:lpstr>
      <vt:lpstr>Corpus and Data for NLG</vt:lpstr>
      <vt:lpstr>Short Summary on NLG</vt:lpstr>
      <vt:lpstr>End to End Dialogue Modelling</vt:lpstr>
      <vt:lpstr>End to End Dialogue Modelling</vt:lpstr>
      <vt:lpstr>End to End Dialogue Modelling</vt:lpstr>
      <vt:lpstr>Sequence-to-Sequence Conversational Model</vt:lpstr>
      <vt:lpstr>Hierarchical RNN for Dialogue</vt:lpstr>
      <vt:lpstr>Task Oriented End-to-End Dialogue Modelling</vt:lpstr>
      <vt:lpstr>Task Oriented End-to-End Dialogue Modelling</vt:lpstr>
      <vt:lpstr>Task Oriented End-to-End Dialogue Modelling</vt:lpstr>
      <vt:lpstr>Task Oriented End-to-End Dialogue Modelling Memory Networks for Dialogue Modeling</vt:lpstr>
      <vt:lpstr>Where are we in End-to-End Dialogue Modelling?</vt:lpstr>
      <vt:lpstr>A Working-Example:  Google Smart Reply</vt:lpstr>
      <vt:lpstr>Trends, Challenges, Future</vt:lpstr>
      <vt:lpstr>Cooperative Visual Dialog using DRL</vt:lpstr>
      <vt:lpstr>Knowledge-Grounded Conversational AI</vt:lpstr>
      <vt:lpstr>Multi-Modal Conversational AI Intent Understanding from the Visual Context?</vt:lpstr>
      <vt:lpstr>Multi-Modal Conversational AI</vt:lpstr>
      <vt:lpstr>(The Art of) Negotiation Dialogue</vt:lpstr>
      <vt:lpstr>Alexa Skills Challenge</vt:lpstr>
      <vt:lpstr>Industry Landscape</vt:lpstr>
      <vt:lpstr>Current Industry Practice:  Flowcharts</vt:lpstr>
      <vt:lpstr>A Brief Summary of Conversational AI Approaches</vt:lpstr>
      <vt:lpstr>Conclusion</vt:lpstr>
      <vt:lpstr>Conclusion</vt:lpstr>
      <vt:lpstr>A Not-So-Far-Away Future</vt:lpstr>
      <vt:lpstr>Useful Software I</vt:lpstr>
      <vt:lpstr>Useful Software II</vt:lpstr>
      <vt:lpstr>Useful Software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Siliang Tang</dc:creator>
  <cp:lastModifiedBy>Tang Siliang</cp:lastModifiedBy>
  <cp:revision>209</cp:revision>
  <dcterms:created xsi:type="dcterms:W3CDTF">2018-10-09T17:16:02Z</dcterms:created>
  <dcterms:modified xsi:type="dcterms:W3CDTF">2018-10-20T08:20:44Z</dcterms:modified>
</cp:coreProperties>
</file>